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8"/>
  </p:notesMasterIdLst>
  <p:sldIdLst>
    <p:sldId id="310" r:id="rId2"/>
    <p:sldId id="418" r:id="rId3"/>
    <p:sldId id="419" r:id="rId4"/>
    <p:sldId id="257" r:id="rId5"/>
    <p:sldId id="259" r:id="rId6"/>
    <p:sldId id="261" r:id="rId7"/>
    <p:sldId id="260" r:id="rId8"/>
    <p:sldId id="258" r:id="rId9"/>
    <p:sldId id="278" r:id="rId10"/>
    <p:sldId id="262" r:id="rId11"/>
    <p:sldId id="263" r:id="rId12"/>
    <p:sldId id="264" r:id="rId13"/>
    <p:sldId id="265" r:id="rId14"/>
    <p:sldId id="267" r:id="rId15"/>
    <p:sldId id="268" r:id="rId16"/>
    <p:sldId id="269" r:id="rId17"/>
    <p:sldId id="270" r:id="rId18"/>
    <p:sldId id="271" r:id="rId19"/>
    <p:sldId id="272" r:id="rId20"/>
    <p:sldId id="273" r:id="rId21"/>
    <p:sldId id="274" r:id="rId22"/>
    <p:sldId id="275" r:id="rId23"/>
    <p:sldId id="276" r:id="rId24"/>
    <p:sldId id="277"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66"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9E1843-A8D2-444F-8624-BEFBACA18F85}" type="datetimeFigureOut">
              <a:rPr lang="ro-RO" smtClean="0"/>
              <a:t>28.04.2021</a:t>
            </a:fld>
            <a:endParaRPr lang="ro-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CB8F7D-FF82-4CC3-A823-BBC865007B56}" type="slidenum">
              <a:rPr lang="ro-RO" smtClean="0"/>
              <a:t>‹#›</a:t>
            </a:fld>
            <a:endParaRPr lang="ro-RO"/>
          </a:p>
        </p:txBody>
      </p:sp>
    </p:spTree>
    <p:extLst>
      <p:ext uri="{BB962C8B-B14F-4D97-AF65-F5344CB8AC3E}">
        <p14:creationId xmlns:p14="http://schemas.microsoft.com/office/powerpoint/2010/main" val="167025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o-RO" altLang="ro-RO">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78774D9-D322-4217-89FC-BFDC9CF85EB5}" type="slidenum">
              <a:rPr lang="ro-RO" altLang="ro-RO" smtClean="0">
                <a:latin typeface="Arial" panose="020B0604020202020204" pitchFamily="34" charset="0"/>
              </a:rPr>
              <a:pPr/>
              <a:t>18</a:t>
            </a:fld>
            <a:endParaRPr lang="ro-RO" altLang="ro-RO">
              <a:latin typeface="Arial" panose="020B0604020202020204" pitchFamily="34" charset="0"/>
            </a:endParaRPr>
          </a:p>
        </p:txBody>
      </p:sp>
    </p:spTree>
    <p:extLst>
      <p:ext uri="{BB962C8B-B14F-4D97-AF65-F5344CB8AC3E}">
        <p14:creationId xmlns:p14="http://schemas.microsoft.com/office/powerpoint/2010/main" val="256152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ro-RO" altLang="ro-RO">
              <a:latin typeface="Arial" panose="020B0604020202020204"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EAD1490-F14E-448E-AB62-AA1BC82969E7}" type="slidenum">
              <a:rPr lang="ro-RO" altLang="ro-RO" smtClean="0">
                <a:latin typeface="Arial" panose="020B0604020202020204" pitchFamily="34" charset="0"/>
              </a:rPr>
              <a:pPr/>
              <a:t>22</a:t>
            </a:fld>
            <a:endParaRPr lang="ro-RO" altLang="ro-RO">
              <a:latin typeface="Arial" panose="020B0604020202020204" pitchFamily="34" charset="0"/>
            </a:endParaRPr>
          </a:p>
        </p:txBody>
      </p:sp>
    </p:spTree>
    <p:extLst>
      <p:ext uri="{BB962C8B-B14F-4D97-AF65-F5344CB8AC3E}">
        <p14:creationId xmlns:p14="http://schemas.microsoft.com/office/powerpoint/2010/main" val="3645433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ro-RO" altLang="ro-RO">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5496F6A-4BA0-4203-BDF2-89F302DC94A2}" type="slidenum">
              <a:rPr lang="ro-RO" altLang="ro-RO" smtClean="0">
                <a:latin typeface="Arial" panose="020B0604020202020204" pitchFamily="34" charset="0"/>
              </a:rPr>
              <a:pPr/>
              <a:t>23</a:t>
            </a:fld>
            <a:endParaRPr lang="ro-RO" altLang="ro-RO">
              <a:latin typeface="Arial" panose="020B0604020202020204" pitchFamily="34" charset="0"/>
            </a:endParaRPr>
          </a:p>
        </p:txBody>
      </p:sp>
    </p:spTree>
    <p:extLst>
      <p:ext uri="{BB962C8B-B14F-4D97-AF65-F5344CB8AC3E}">
        <p14:creationId xmlns:p14="http://schemas.microsoft.com/office/powerpoint/2010/main" val="613521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1" algn="just"/>
            <a:r>
              <a:rPr lang="ro-RO" sz="1200" kern="1200" dirty="0">
                <a:solidFill>
                  <a:schemeClr val="tx1"/>
                </a:solidFill>
                <a:effectLst/>
                <a:latin typeface="+mn-lt"/>
                <a:ea typeface="+mn-ea"/>
                <a:cs typeface="+mn-cs"/>
              </a:rPr>
              <a:t>Formarea grupărilor regionale are la bază mai multe cauze, generate atât de contextul global al transformărilor sistemului internațional, cât și de situații și caracteristici particulare ale unor state sau regiuni în anumite perioade de timp:</a:t>
            </a:r>
            <a:endParaRPr lang="ro-RO" sz="1800" dirty="0"/>
          </a:p>
          <a:p>
            <a:pPr marL="171450" lvl="0" indent="-171450">
              <a:buFont typeface="Arial" panose="020B0604020202020204" pitchFamily="34" charset="0"/>
              <a:buChar char="•"/>
            </a:pPr>
            <a:r>
              <a:rPr lang="ro-RO" dirty="0"/>
              <a:t>sfârșitul bipolarității sistemului internațional, care a modificat percepțiile, pozițiile ostile și divizările specifice perioadei Războiului Rece și a determinat o nouă diviziune a puterii și o nouă diviziune a muncii;</a:t>
            </a:r>
          </a:p>
          <a:p>
            <a:pPr marL="171450" lvl="0" indent="-171450">
              <a:buFont typeface="Arial" panose="020B0604020202020204" pitchFamily="34" charset="0"/>
              <a:buChar char="•"/>
            </a:pPr>
            <a:r>
              <a:rPr lang="ro-RO" dirty="0"/>
              <a:t>adoptarea de către statele în dezvoltare și de către cele ex-comuniste a politicilor neo-liberale, care au promovat strategiile de creștere a exporturilor, intensificând regionalizarea economică;</a:t>
            </a:r>
          </a:p>
          <a:p>
            <a:pPr marL="171450" lvl="0" indent="-171450">
              <a:buFont typeface="Arial" panose="020B0604020202020204" pitchFamily="34" charset="0"/>
              <a:buChar char="•"/>
            </a:pPr>
            <a:r>
              <a:rPr lang="ro-RO" dirty="0"/>
              <a:t>declinul sistemului Westfalian și reducerea semnificației și importanței frontierelor teritoriale în economia globalizată;</a:t>
            </a:r>
          </a:p>
          <a:p>
            <a:pPr marL="171450" lvl="0" indent="-171450">
              <a:buFont typeface="Arial" panose="020B0604020202020204" pitchFamily="34" charset="0"/>
              <a:buChar char="•"/>
            </a:pPr>
            <a:r>
              <a:rPr lang="ro-RO" dirty="0"/>
              <a:t>percepția statelor că ceilalți reprezintă o amenințare pentru securitatea lor (Comunitatea Economică Europeană (1956), devenită ulterior Uniunea Europeană – amenințarea URSS; ASEAN (1967) – amenințarea Chinei și a altor țări comuniste);</a:t>
            </a:r>
          </a:p>
          <a:p>
            <a:pPr marL="171450" lvl="0" indent="-171450">
              <a:buFont typeface="Arial" panose="020B0604020202020204" pitchFamily="34" charset="0"/>
              <a:buChar char="•"/>
            </a:pPr>
            <a:r>
              <a:rPr lang="ro-RO" dirty="0"/>
              <a:t>nevoia de a echilibra dimensiunea redusă a unei țări (Benelux - 1943/1958 – cooperare economică, politică și culturală între cele 3 țări membre); </a:t>
            </a:r>
          </a:p>
          <a:p>
            <a:pPr marL="171450" lvl="0" indent="-171450">
              <a:buFont typeface="Arial" panose="020B0604020202020204" pitchFamily="34" charset="0"/>
              <a:buChar char="•"/>
            </a:pPr>
            <a:r>
              <a:rPr lang="ro-RO" dirty="0"/>
              <a:t>dorința de a consolida dezvoltarea economică  a țărilor membre (MERCOSUR (1991) – economii caracterizate prin dezvoltare economică redusă în comparație cu America de Nord sau Europa; ECOWAS (1955) - Economic Community of West African States – nivel redus de dezvoltare și instabilitate politică internă);</a:t>
            </a:r>
          </a:p>
          <a:p>
            <a:pPr marL="171450" lvl="0" indent="-171450">
              <a:buFont typeface="Arial" panose="020B0604020202020204" pitchFamily="34" charset="0"/>
              <a:buChar char="•"/>
            </a:pPr>
            <a:r>
              <a:rPr lang="ro-RO" dirty="0"/>
              <a:t>reacția la formarea altor asociații (EFTA (1957) – European Free Trade Association – reacție la constituirea CEE din partea statelor care nu erau membre în acel moment – Marea Britanie, Austria, Norvegia, Portugalia, Suedia și Elveția, în scopul promovării liberului schimb între acestea; CMEA (1949) - Council for Mutual Economic Assistance – reacție la planul Marshall și formarea CEE din partea Uniunii Sovietice și a altor 5 țări din Blocul Estic – Cehoslovacia, Ungaria, Polonia, România și Bulgaria);</a:t>
            </a:r>
          </a:p>
          <a:p>
            <a:pPr marL="171450" lvl="0" indent="-171450">
              <a:buFont typeface="Arial" panose="020B0604020202020204" pitchFamily="34" charset="0"/>
              <a:buChar char="•"/>
            </a:pPr>
            <a:r>
              <a:rPr lang="ro-RO" dirty="0"/>
              <a:t>dorința de a-și recâștiga dimensiunea, puterea sau influența pierdute pentru a se putea impune în sistemul economic global și a profita de oportunitățile oferite de globalizare (UE – reacție la sporirea puterii și influenței noilor jucători globali: SUA și Japonia, cu care se află permanent în competiție la nivel economic și politic).</a:t>
            </a:r>
          </a:p>
          <a:p>
            <a:pPr marL="355600" lvl="1" algn="just"/>
            <a:endParaRPr lang="ro-RO" sz="1800" dirty="0"/>
          </a:p>
          <a:p>
            <a:endParaRPr lang="ro-RO" dirty="0"/>
          </a:p>
        </p:txBody>
      </p:sp>
      <p:sp>
        <p:nvSpPr>
          <p:cNvPr id="4" name="Slide Number Placeholder 3"/>
          <p:cNvSpPr>
            <a:spLocks noGrp="1"/>
          </p:cNvSpPr>
          <p:nvPr>
            <p:ph type="sldNum" sz="quarter" idx="10"/>
          </p:nvPr>
        </p:nvSpPr>
        <p:spPr/>
        <p:txBody>
          <a:bodyPr/>
          <a:lstStyle/>
          <a:p>
            <a:fld id="{BDFD65B5-D04F-42F8-A2F2-C100529A68F0}" type="slidenum">
              <a:rPr lang="ro-RO" smtClean="0"/>
              <a:t>35</a:t>
            </a:fld>
            <a:endParaRPr lang="ro-RO"/>
          </a:p>
        </p:txBody>
      </p:sp>
    </p:spTree>
    <p:extLst>
      <p:ext uri="{BB962C8B-B14F-4D97-AF65-F5344CB8AC3E}">
        <p14:creationId xmlns:p14="http://schemas.microsoft.com/office/powerpoint/2010/main" val="707296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1" algn="just"/>
            <a:r>
              <a:rPr lang="ro-RO" sz="1200" kern="1200" dirty="0">
                <a:solidFill>
                  <a:schemeClr val="tx1"/>
                </a:solidFill>
                <a:effectLst/>
                <a:latin typeface="+mn-lt"/>
                <a:ea typeface="+mn-ea"/>
                <a:cs typeface="+mn-cs"/>
              </a:rPr>
              <a:t>Formarea grupărilor regionale are la bază mai multe cauze, generate atât de contextul global al transformărilor sistemului internațional, cât și de situații și caracteristici particulare ale unor state sau regiuni în anumite perioade de timp:</a:t>
            </a:r>
            <a:endParaRPr lang="ro-RO" sz="1800" dirty="0"/>
          </a:p>
          <a:p>
            <a:pPr marL="171450" lvl="0" indent="-171450">
              <a:buFont typeface="Arial" panose="020B0604020202020204" pitchFamily="34" charset="0"/>
              <a:buChar char="•"/>
            </a:pPr>
            <a:r>
              <a:rPr lang="ro-RO" dirty="0"/>
              <a:t>sfârșitul bipolarității sistemului internațional, care a modificat percepțiile, pozițiile ostile și divizările specifice perioadei Războiului Rece și a determinat o nouă diviziune a puterii și o nouă diviziune a muncii;</a:t>
            </a:r>
          </a:p>
          <a:p>
            <a:pPr marL="171450" lvl="0" indent="-171450">
              <a:buFont typeface="Arial" panose="020B0604020202020204" pitchFamily="34" charset="0"/>
              <a:buChar char="•"/>
            </a:pPr>
            <a:r>
              <a:rPr lang="ro-RO" dirty="0"/>
              <a:t>adoptarea de către statele în dezvoltare și de către cele ex-comuniste a politicilor neo-liberale, care au promovat strategiile de creștere a exporturilor, intensificând regionalizarea economică;</a:t>
            </a:r>
          </a:p>
          <a:p>
            <a:pPr marL="171450" lvl="0" indent="-171450">
              <a:buFont typeface="Arial" panose="020B0604020202020204" pitchFamily="34" charset="0"/>
              <a:buChar char="•"/>
            </a:pPr>
            <a:r>
              <a:rPr lang="ro-RO" dirty="0"/>
              <a:t>declinul sistemului Westfalian și reducerea semnificației și importanței frontierelor teritoriale în economia globalizată;</a:t>
            </a:r>
          </a:p>
          <a:p>
            <a:pPr marL="171450" lvl="0" indent="-171450">
              <a:buFont typeface="Arial" panose="020B0604020202020204" pitchFamily="34" charset="0"/>
              <a:buChar char="•"/>
            </a:pPr>
            <a:r>
              <a:rPr lang="ro-RO" dirty="0"/>
              <a:t>percepția statelor că ceilalți reprezintă o amenințare pentru securitatea lor (Comunitatea Economică Europeană (1956), devenită ulterior Uniunea Europeană – amenințarea URSS; ASEAN (1967) – amenințarea Chinei și a altor țări comuniste);</a:t>
            </a:r>
          </a:p>
          <a:p>
            <a:pPr marL="171450" lvl="0" indent="-171450">
              <a:buFont typeface="Arial" panose="020B0604020202020204" pitchFamily="34" charset="0"/>
              <a:buChar char="•"/>
            </a:pPr>
            <a:r>
              <a:rPr lang="ro-RO" dirty="0"/>
              <a:t>nevoia de a echilibra dimensiunea redusă a unei țări (Benelux - 1943/1958 – cooperare economică, politică și culturală între cele 3 țări membre); </a:t>
            </a:r>
          </a:p>
          <a:p>
            <a:pPr marL="171450" lvl="0" indent="-171450">
              <a:buFont typeface="Arial" panose="020B0604020202020204" pitchFamily="34" charset="0"/>
              <a:buChar char="•"/>
            </a:pPr>
            <a:r>
              <a:rPr lang="ro-RO" dirty="0"/>
              <a:t>dorința de a consolida dezvoltarea economică  a țărilor membre (MERCOSUR (1991) – economii caracterizate prin dezvoltare economică redusă în comparație cu America de Nord sau Europa; ECOWAS (1955) - Economic Community of West African States – nivel redus de dezvoltare și instabilitate politică internă);</a:t>
            </a:r>
          </a:p>
          <a:p>
            <a:pPr marL="171450" lvl="0" indent="-171450">
              <a:buFont typeface="Arial" panose="020B0604020202020204" pitchFamily="34" charset="0"/>
              <a:buChar char="•"/>
            </a:pPr>
            <a:r>
              <a:rPr lang="ro-RO" dirty="0"/>
              <a:t>reacția la formarea altor asociații (EFTA (1957) – European Free Trade Association – reacție la constituirea CEE din partea statelor care nu erau membre în acel moment – Marea Britanie, Austria, Norvegia, Portugalia, Suedia și Elveția, în scopul promovării liberului schimb între acestea; CMEA (1949) - Council for Mutual Economic Assistance – reacție la planul Marshall și formarea CEE din partea Uniunii Sovietice și a altor 5 țări din Blocul Estic – Cehoslovacia, Ungaria, Polonia, România și Bulgaria);</a:t>
            </a:r>
          </a:p>
          <a:p>
            <a:pPr marL="171450" lvl="0" indent="-171450">
              <a:buFont typeface="Arial" panose="020B0604020202020204" pitchFamily="34" charset="0"/>
              <a:buChar char="•"/>
            </a:pPr>
            <a:r>
              <a:rPr lang="ro-RO" dirty="0"/>
              <a:t>dorința de a-și recâștiga dimensiunea, puterea sau influența pierdute pentru a se putea impune în sistemul economic global și a profita de oportunitățile oferite de globalizare (UE – reacție la sporirea puterii și influenței noilor jucători globali: SUA și Japonia, cu care se află permanent în competiție la nivel economic și politic).</a:t>
            </a:r>
          </a:p>
          <a:p>
            <a:pPr marL="355600" lvl="1" algn="just"/>
            <a:endParaRPr lang="ro-RO" sz="1800" dirty="0"/>
          </a:p>
          <a:p>
            <a:endParaRPr lang="ro-RO" dirty="0"/>
          </a:p>
        </p:txBody>
      </p:sp>
      <p:sp>
        <p:nvSpPr>
          <p:cNvPr id="4" name="Slide Number Placeholder 3"/>
          <p:cNvSpPr>
            <a:spLocks noGrp="1"/>
          </p:cNvSpPr>
          <p:nvPr>
            <p:ph type="sldNum" sz="quarter" idx="10"/>
          </p:nvPr>
        </p:nvSpPr>
        <p:spPr/>
        <p:txBody>
          <a:bodyPr/>
          <a:lstStyle/>
          <a:p>
            <a:fld id="{BDFD65B5-D04F-42F8-A2F2-C100529A68F0}" type="slidenum">
              <a:rPr lang="ro-RO" smtClean="0"/>
              <a:t>36</a:t>
            </a:fld>
            <a:endParaRPr lang="ro-RO"/>
          </a:p>
        </p:txBody>
      </p:sp>
    </p:spTree>
    <p:extLst>
      <p:ext uri="{BB962C8B-B14F-4D97-AF65-F5344CB8AC3E}">
        <p14:creationId xmlns:p14="http://schemas.microsoft.com/office/powerpoint/2010/main" val="627508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4/28/2021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a:xfrm>
            <a:off x="963039" y="1870508"/>
            <a:ext cx="10894978" cy="2387600"/>
          </a:xfrm>
        </p:spPr>
        <p:txBody>
          <a:bodyPr/>
          <a:lstStyle/>
          <a:p>
            <a:br>
              <a:rPr lang="en-US" b="1"/>
            </a:br>
            <a:r>
              <a:rPr lang="ro-RO" sz="4800" b="1"/>
              <a:t>REGIUNEA, UNITATEA ECONOMICĂ A ECONOMIEI GLOBALE</a:t>
            </a:r>
            <a:br>
              <a:rPr lang="en-US" b="1"/>
            </a:br>
            <a:r>
              <a:rPr lang="en-US" sz="4000"/>
              <a:t>suport de curs</a:t>
            </a:r>
            <a:br>
              <a:rPr lang="en-US"/>
            </a:br>
            <a:endParaRPr lang="ro-RO" b="1" dirty="0"/>
          </a:p>
        </p:txBody>
      </p:sp>
      <p:sp>
        <p:nvSpPr>
          <p:cNvPr id="3" name="Subtitlu 2"/>
          <p:cNvSpPr>
            <a:spLocks noGrp="1"/>
          </p:cNvSpPr>
          <p:nvPr>
            <p:ph type="subTitle" idx="1"/>
          </p:nvPr>
        </p:nvSpPr>
        <p:spPr>
          <a:xfrm>
            <a:off x="415636" y="3796290"/>
            <a:ext cx="11360727" cy="2724655"/>
          </a:xfrm>
        </p:spPr>
        <p:txBody>
          <a:bodyPr>
            <a:normAutofit/>
          </a:bodyPr>
          <a:lstStyle/>
          <a:p>
            <a:pPr algn="r"/>
            <a:r>
              <a:rPr lang="en-US" sz="4000" b="1"/>
              <a:t>Luminița Șoproni</a:t>
            </a:r>
            <a:endParaRPr lang="en-US" sz="4000"/>
          </a:p>
          <a:p>
            <a:pPr algn="r">
              <a:lnSpc>
                <a:spcPct val="100000"/>
              </a:lnSpc>
            </a:pPr>
            <a:r>
              <a:rPr lang="en-US" sz="2000"/>
              <a:t>Acest material a fost elaborat în cadrul proiectului, </a:t>
            </a:r>
          </a:p>
          <a:p>
            <a:pPr algn="r">
              <a:lnSpc>
                <a:spcPct val="100000"/>
              </a:lnSpc>
            </a:pPr>
            <a:r>
              <a:rPr lang="en-GB" sz="2000" i="1">
                <a:latin typeface="Times New Roman" panose="02020603050405020304" pitchFamily="18" charset="0"/>
                <a:ea typeface="Times New Roman" panose="02020603050405020304" pitchFamily="18" charset="0"/>
              </a:rPr>
              <a:t>Development of the border regions in Central and Eastern Europe countries</a:t>
            </a:r>
            <a:r>
              <a:rPr lang="en-GB" sz="2000">
                <a:latin typeface="Times New Roman" panose="02020603050405020304" pitchFamily="18" charset="0"/>
                <a:ea typeface="Times New Roman" panose="02020603050405020304" pitchFamily="18" charset="0"/>
              </a:rPr>
              <a:t> </a:t>
            </a:r>
          </a:p>
          <a:p>
            <a:pPr algn="r">
              <a:lnSpc>
                <a:spcPct val="100000"/>
              </a:lnSpc>
            </a:pPr>
            <a:r>
              <a:rPr lang="en-GB" sz="2000">
                <a:latin typeface="Times New Roman" panose="02020603050405020304" pitchFamily="18" charset="0"/>
                <a:ea typeface="Times New Roman" panose="02020603050405020304" pitchFamily="18" charset="0"/>
              </a:rPr>
              <a:t>(DBRCEEC, </a:t>
            </a:r>
            <a:r>
              <a:rPr lang="en-GB" sz="2000">
                <a:latin typeface="Times New Roman" panose="02020603050405020304" pitchFamily="18" charset="0"/>
                <a:ea typeface="Times New Roman" panose="02020603050405020304" pitchFamily="18" charset="0"/>
                <a:cs typeface="Times New Roman" panose="02020603050405020304" pitchFamily="18" charset="0"/>
              </a:rPr>
              <a:t>599689-EPP-1-2018-1-RO-EPPJMO-MODULE)</a:t>
            </a:r>
            <a:r>
              <a:rPr lang="en-US" sz="2000"/>
              <a:t> </a:t>
            </a:r>
          </a:p>
          <a:p>
            <a:pPr algn="r">
              <a:lnSpc>
                <a:spcPct val="100000"/>
              </a:lnSpc>
            </a:pPr>
            <a:r>
              <a:rPr lang="en-US" sz="2000"/>
              <a:t>finanțat prin programul Jean Monnet al Uniunii Europene</a:t>
            </a:r>
            <a:r>
              <a:rPr lang="en-GB" sz="2000">
                <a:latin typeface="Times New Roman" panose="02020603050405020304" pitchFamily="18" charset="0"/>
                <a:ea typeface="Times New Roman" panose="02020603050405020304" pitchFamily="18" charset="0"/>
              </a:rPr>
              <a:t>)</a:t>
            </a:r>
            <a:r>
              <a:rPr lang="en-US" sz="2000"/>
              <a:t> </a:t>
            </a:r>
            <a:endParaRPr lang="ro-RO" sz="2000" dirty="0"/>
          </a:p>
        </p:txBody>
      </p:sp>
    </p:spTree>
    <p:extLst>
      <p:ext uri="{BB962C8B-B14F-4D97-AF65-F5344CB8AC3E}">
        <p14:creationId xmlns:p14="http://schemas.microsoft.com/office/powerpoint/2010/main" val="1263517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CB85762-18F5-4F76-9E33-742FF73DB7B2}"/>
              </a:ext>
            </a:extLst>
          </p:cNvPr>
          <p:cNvSpPr>
            <a:spLocks noGrp="1"/>
          </p:cNvSpPr>
          <p:nvPr>
            <p:ph type="title"/>
          </p:nvPr>
        </p:nvSpPr>
        <p:spPr>
          <a:xfrm>
            <a:off x="1695889" y="654635"/>
            <a:ext cx="8534400" cy="1507067"/>
          </a:xfrm>
        </p:spPr>
        <p:txBody>
          <a:bodyPr/>
          <a:lstStyle/>
          <a:p>
            <a:r>
              <a:rPr lang="en-US"/>
              <a:t>CUPRINS</a:t>
            </a:r>
            <a:endParaRPr lang="ro-RO"/>
          </a:p>
        </p:txBody>
      </p:sp>
      <p:sp>
        <p:nvSpPr>
          <p:cNvPr id="11" name="Substituent conținut 10">
            <a:extLst>
              <a:ext uri="{FF2B5EF4-FFF2-40B4-BE49-F238E27FC236}">
                <a16:creationId xmlns:a16="http://schemas.microsoft.com/office/drawing/2014/main" id="{9B8C0D30-8646-417C-8C28-E3F24E76D7F6}"/>
              </a:ext>
            </a:extLst>
          </p:cNvPr>
          <p:cNvSpPr>
            <a:spLocks noGrp="1"/>
          </p:cNvSpPr>
          <p:nvPr>
            <p:ph idx="1"/>
          </p:nvPr>
        </p:nvSpPr>
        <p:spPr>
          <a:xfrm>
            <a:off x="2367097" y="2081720"/>
            <a:ext cx="9374188" cy="4553986"/>
          </a:xfrm>
        </p:spPr>
        <p:txBody>
          <a:bodyPr/>
          <a:lstStyle/>
          <a:p>
            <a:r>
              <a:rPr lang="en-US"/>
              <a:t>1. </a:t>
            </a:r>
            <a:r>
              <a:rPr lang="it-IT" b="1" i="0" u="none" strike="noStrike" baseline="0">
                <a:solidFill>
                  <a:srgbClr val="000000"/>
                </a:solidFill>
              </a:rPr>
              <a:t>Regiunea, unitatea economică a economiei globale </a:t>
            </a:r>
            <a:endParaRPr lang="it-IT" b="0" i="0" u="none" strike="noStrike" baseline="0">
              <a:solidFill>
                <a:srgbClr val="000000"/>
              </a:solidFill>
            </a:endParaRPr>
          </a:p>
          <a:p>
            <a:pPr marL="914400" lvl="2" indent="0">
              <a:buNone/>
            </a:pPr>
            <a:r>
              <a:rPr lang="ro-RO" b="0" i="0" u="none" strike="noStrike" baseline="0">
                <a:solidFill>
                  <a:srgbClr val="000000"/>
                </a:solidFill>
              </a:rPr>
              <a:t>Definirea conceptului, caracteristici</a:t>
            </a:r>
            <a:r>
              <a:rPr lang="en-US" b="0" i="0" u="none" strike="noStrike" baseline="0">
                <a:solidFill>
                  <a:srgbClr val="000000"/>
                </a:solidFill>
              </a:rPr>
              <a:t>; </a:t>
            </a:r>
            <a:r>
              <a:rPr lang="ro-RO" b="0" i="0" u="none" strike="noStrike" baseline="0">
                <a:solidFill>
                  <a:srgbClr val="000000"/>
                </a:solidFill>
              </a:rPr>
              <a:t>Factori determinanți</a:t>
            </a:r>
            <a:r>
              <a:rPr lang="en-US" b="0" i="0" u="none" strike="noStrike" baseline="0">
                <a:solidFill>
                  <a:srgbClr val="000000"/>
                </a:solidFill>
              </a:rPr>
              <a:t>; </a:t>
            </a:r>
            <a:r>
              <a:rPr lang="ro-RO" b="0" i="0" u="none" strike="noStrike" baseline="0">
                <a:solidFill>
                  <a:srgbClr val="000000"/>
                </a:solidFill>
              </a:rPr>
              <a:t>Nivele de integrare regională </a:t>
            </a:r>
            <a:r>
              <a:rPr lang="ro-RO" b="0" i="0" u="none" strike="noStrike" baseline="0">
                <a:solidFill>
                  <a:srgbClr val="000000"/>
                </a:solidFill>
                <a:latin typeface="Times New Roman" panose="02020603050405020304" pitchFamily="18" charset="0"/>
              </a:rPr>
              <a:t>	</a:t>
            </a:r>
          </a:p>
          <a:p>
            <a:r>
              <a:rPr lang="en-US"/>
              <a:t>2. </a:t>
            </a:r>
            <a:r>
              <a:rPr lang="ro-RO" b="1" i="0" u="none" strike="noStrike" baseline="0">
                <a:solidFill>
                  <a:srgbClr val="000000"/>
                </a:solidFill>
              </a:rPr>
              <a:t>Regionalizare versus globalizare </a:t>
            </a:r>
            <a:endParaRPr lang="ro-RO" b="0" i="0" u="none" strike="noStrike" baseline="0">
              <a:solidFill>
                <a:srgbClr val="000000"/>
              </a:solidFill>
            </a:endParaRPr>
          </a:p>
          <a:p>
            <a:pPr marL="914400" lvl="2" indent="0">
              <a:buNone/>
            </a:pPr>
            <a:r>
              <a:rPr lang="ro-RO" b="0" i="0" u="none" strike="noStrike" baseline="0">
                <a:solidFill>
                  <a:srgbClr val="000000"/>
                </a:solidFill>
              </a:rPr>
              <a:t>Perspective teoretice</a:t>
            </a:r>
            <a:r>
              <a:rPr lang="en-US" b="0" i="0" u="none" strike="noStrike" baseline="0">
                <a:solidFill>
                  <a:srgbClr val="000000"/>
                </a:solidFill>
              </a:rPr>
              <a:t>; </a:t>
            </a:r>
            <a:r>
              <a:rPr lang="ro-RO" b="0" i="0" u="none" strike="noStrike" baseline="0">
                <a:solidFill>
                  <a:srgbClr val="000000"/>
                </a:solidFill>
              </a:rPr>
              <a:t>Interdependențe</a:t>
            </a:r>
            <a:r>
              <a:rPr lang="en-US" b="0" i="0" u="none" strike="noStrike" baseline="0">
                <a:solidFill>
                  <a:srgbClr val="000000"/>
                </a:solidFill>
              </a:rPr>
              <a:t>; </a:t>
            </a:r>
            <a:r>
              <a:rPr lang="ro-RO" b="0" i="0" u="none" strike="noStrike" baseline="0">
                <a:solidFill>
                  <a:srgbClr val="000000"/>
                </a:solidFill>
              </a:rPr>
              <a:t>Antagonisme </a:t>
            </a:r>
            <a:r>
              <a:rPr lang="ro-RO" b="0" i="0" u="none" strike="noStrike" baseline="0">
                <a:solidFill>
                  <a:srgbClr val="000000"/>
                </a:solidFill>
                <a:latin typeface="Times New Roman" panose="02020603050405020304" pitchFamily="18" charset="0"/>
              </a:rPr>
              <a:t>	</a:t>
            </a:r>
          </a:p>
          <a:p>
            <a:r>
              <a:rPr lang="en-US"/>
              <a:t>3. </a:t>
            </a:r>
            <a:r>
              <a:rPr lang="ro-RO" sz="1800" b="1" i="0" u="none" strike="noStrike" baseline="0">
                <a:solidFill>
                  <a:srgbClr val="000000"/>
                </a:solidFill>
              </a:rPr>
              <a:t>Noul regionalism </a:t>
            </a:r>
            <a:endParaRPr lang="ro-RO" sz="1800" b="0" i="0" u="none" strike="noStrike" baseline="0">
              <a:solidFill>
                <a:srgbClr val="000000"/>
              </a:solidFill>
            </a:endParaRPr>
          </a:p>
          <a:p>
            <a:pPr marL="914400" lvl="2" indent="0">
              <a:buNone/>
            </a:pPr>
            <a:r>
              <a:rPr lang="ro-RO" b="0" i="0" u="none" strike="noStrike" baseline="0">
                <a:solidFill>
                  <a:srgbClr val="000000"/>
                </a:solidFill>
              </a:rPr>
              <a:t>Regionalismul de tip vechi vs noul regionalism</a:t>
            </a:r>
            <a:r>
              <a:rPr lang="en-US" b="0" i="0" u="none" strike="noStrike" baseline="0">
                <a:solidFill>
                  <a:srgbClr val="000000"/>
                </a:solidFill>
              </a:rPr>
              <a:t>; </a:t>
            </a:r>
            <a:r>
              <a:rPr lang="ro-RO" b="0" i="0" u="none" strike="noStrike" baseline="0">
                <a:solidFill>
                  <a:srgbClr val="000000"/>
                </a:solidFill>
              </a:rPr>
              <a:t>Factori determinanți, caracteristici</a:t>
            </a:r>
            <a:r>
              <a:rPr lang="en-US" b="0" i="0" u="none" strike="noStrike" baseline="0">
                <a:solidFill>
                  <a:srgbClr val="000000"/>
                </a:solidFill>
              </a:rPr>
              <a:t>; </a:t>
            </a:r>
            <a:r>
              <a:rPr lang="ro-RO" b="0" i="0" u="none" strike="noStrike" baseline="0">
                <a:solidFill>
                  <a:srgbClr val="000000"/>
                </a:solidFill>
              </a:rPr>
              <a:t>Componente, actori</a:t>
            </a:r>
            <a:r>
              <a:rPr lang="en-US" b="0" i="0" u="none" strike="noStrike" baseline="0">
                <a:solidFill>
                  <a:srgbClr val="000000"/>
                </a:solidFill>
              </a:rPr>
              <a:t>; </a:t>
            </a:r>
            <a:r>
              <a:rPr lang="ro-RO" b="0" i="0" u="none" strike="noStrike" baseline="0">
                <a:solidFill>
                  <a:srgbClr val="000000"/>
                </a:solidFill>
              </a:rPr>
              <a:t>Grupări regionale </a:t>
            </a:r>
            <a:r>
              <a:rPr lang="ro-RO" b="0" i="0" u="none" strike="noStrike" baseline="0">
                <a:solidFill>
                  <a:srgbClr val="000000"/>
                </a:solidFill>
                <a:latin typeface="Times New Roman" panose="02020603050405020304" pitchFamily="18" charset="0"/>
              </a:rPr>
              <a:t>	</a:t>
            </a:r>
          </a:p>
          <a:p>
            <a:r>
              <a:rPr lang="en-US"/>
              <a:t>4. </a:t>
            </a:r>
            <a:r>
              <a:rPr lang="it-IT" sz="1800" b="1" i="0" u="none" strike="noStrike" baseline="0">
                <a:solidFill>
                  <a:srgbClr val="000000"/>
                </a:solidFill>
              </a:rPr>
              <a:t>Indicatori economici ai dezvoltării regionale </a:t>
            </a:r>
            <a:endParaRPr lang="it-IT" sz="1800" b="0" i="0" u="none" strike="noStrike" baseline="0">
              <a:solidFill>
                <a:srgbClr val="000000"/>
              </a:solidFill>
            </a:endParaRPr>
          </a:p>
          <a:p>
            <a:pPr marL="914400" lvl="2" indent="0">
              <a:buNone/>
            </a:pPr>
            <a:r>
              <a:rPr lang="ro-RO" b="0" i="0" u="none" strike="noStrike" baseline="0">
                <a:solidFill>
                  <a:srgbClr val="000000"/>
                </a:solidFill>
              </a:rPr>
              <a:t>Tipuri de indicatori</a:t>
            </a:r>
            <a:r>
              <a:rPr lang="en-US" b="0" i="0" u="none" strike="noStrike" baseline="0">
                <a:solidFill>
                  <a:srgbClr val="000000"/>
                </a:solidFill>
              </a:rPr>
              <a:t>; </a:t>
            </a:r>
            <a:r>
              <a:rPr lang="ro-RO" b="0" i="0" u="none" strike="noStrike" baseline="0">
                <a:solidFill>
                  <a:srgbClr val="000000"/>
                </a:solidFill>
              </a:rPr>
              <a:t>Competitivitatea regională </a:t>
            </a:r>
            <a:r>
              <a:rPr lang="ro-RO" b="0" i="0" u="none" strike="noStrike" baseline="0">
                <a:solidFill>
                  <a:srgbClr val="000000"/>
                </a:solidFill>
                <a:latin typeface="Times New Roman" panose="02020603050405020304" pitchFamily="18" charset="0"/>
              </a:rPr>
              <a:t>	</a:t>
            </a:r>
          </a:p>
          <a:p>
            <a:r>
              <a:rPr lang="en-US"/>
              <a:t>5. </a:t>
            </a:r>
            <a:r>
              <a:rPr lang="ro-RO" sz="1800" b="1" i="0" u="none" strike="noStrike" baseline="0">
                <a:solidFill>
                  <a:srgbClr val="000000"/>
                </a:solidFill>
                <a:latin typeface="Times New Roman" panose="02020603050405020304" pitchFamily="18" charset="0"/>
              </a:rPr>
              <a:t>Statul-regiune </a:t>
            </a:r>
            <a:endParaRPr lang="ro-RO" sz="1800" b="0" i="0" u="none" strike="noStrike" baseline="0">
              <a:solidFill>
                <a:srgbClr val="000000"/>
              </a:solidFill>
              <a:latin typeface="Times New Roman" panose="02020603050405020304" pitchFamily="18" charset="0"/>
            </a:endParaRPr>
          </a:p>
          <a:p>
            <a:pPr marL="914400" lvl="2" indent="0">
              <a:buNone/>
            </a:pPr>
            <a:r>
              <a:rPr lang="ro-RO" b="0" i="0" u="none" strike="noStrike" baseline="0">
                <a:solidFill>
                  <a:srgbClr val="000000"/>
                </a:solidFill>
              </a:rPr>
              <a:t>Microregiunea – structură regională modern</a:t>
            </a:r>
            <a:r>
              <a:rPr lang="en-US" b="0" i="0" u="none" strike="noStrike" baseline="0">
                <a:solidFill>
                  <a:srgbClr val="000000"/>
                </a:solidFill>
              </a:rPr>
              <a:t>ă; </a:t>
            </a:r>
            <a:r>
              <a:rPr lang="ro-RO" b="0" i="0" u="none" strike="noStrike" baseline="0">
                <a:solidFill>
                  <a:srgbClr val="000000"/>
                </a:solidFill>
              </a:rPr>
              <a:t>Tipuri de microregiuni</a:t>
            </a:r>
            <a:r>
              <a:rPr lang="en-US" b="0" i="0" u="none" strike="noStrike" baseline="0">
                <a:solidFill>
                  <a:srgbClr val="000000"/>
                </a:solidFill>
              </a:rPr>
              <a:t>; </a:t>
            </a:r>
            <a:r>
              <a:rPr lang="it-IT" b="0" i="0" u="none" strike="noStrike" baseline="0">
                <a:solidFill>
                  <a:srgbClr val="000000"/>
                </a:solidFill>
              </a:rPr>
              <a:t>Statul regiune – concept și trăsături caracteristice; </a:t>
            </a:r>
            <a:r>
              <a:rPr lang="ro-RO" b="0" i="0" u="none" strike="noStrike" baseline="0">
                <a:solidFill>
                  <a:srgbClr val="000000"/>
                </a:solidFill>
              </a:rPr>
              <a:t>Modele de succes </a:t>
            </a:r>
            <a:r>
              <a:rPr lang="ro-RO" b="0" i="0" u="none" strike="noStrike" baseline="0">
                <a:solidFill>
                  <a:srgbClr val="000000"/>
                </a:solidFill>
                <a:latin typeface="Times New Roman" panose="02020603050405020304" pitchFamily="18" charset="0"/>
              </a:rPr>
              <a:t>	</a:t>
            </a:r>
          </a:p>
          <a:p>
            <a:pPr marL="0" indent="0">
              <a:buNone/>
            </a:pPr>
            <a:endParaRPr lang="en-US"/>
          </a:p>
        </p:txBody>
      </p:sp>
    </p:spTree>
    <p:extLst>
      <p:ext uri="{BB962C8B-B14F-4D97-AF65-F5344CB8AC3E}">
        <p14:creationId xmlns:p14="http://schemas.microsoft.com/office/powerpoint/2010/main" val="486521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D62013F-425A-423B-8D0F-D5F5A4D8F9B6}"/>
              </a:ext>
            </a:extLst>
          </p:cNvPr>
          <p:cNvSpPr>
            <a:spLocks noGrp="1"/>
          </p:cNvSpPr>
          <p:nvPr>
            <p:ph type="title"/>
          </p:nvPr>
        </p:nvSpPr>
        <p:spPr/>
        <p:txBody>
          <a:bodyPr/>
          <a:lstStyle/>
          <a:p>
            <a:r>
              <a:rPr lang="en-US"/>
              <a:t>OBIECTIVELE CURSULUI</a:t>
            </a:r>
            <a:endParaRPr lang="ro-RO"/>
          </a:p>
        </p:txBody>
      </p:sp>
      <p:sp>
        <p:nvSpPr>
          <p:cNvPr id="3" name="Substituent conținut 2">
            <a:extLst>
              <a:ext uri="{FF2B5EF4-FFF2-40B4-BE49-F238E27FC236}">
                <a16:creationId xmlns:a16="http://schemas.microsoft.com/office/drawing/2014/main" id="{64172612-4D26-4716-BE82-C87C804AA150}"/>
              </a:ext>
            </a:extLst>
          </p:cNvPr>
          <p:cNvSpPr>
            <a:spLocks noGrp="1"/>
          </p:cNvSpPr>
          <p:nvPr>
            <p:ph idx="1"/>
          </p:nvPr>
        </p:nvSpPr>
        <p:spPr/>
        <p:txBody>
          <a:bodyPr/>
          <a:lstStyle/>
          <a:p>
            <a:r>
              <a:rPr lang="en-US"/>
              <a:t>Obiectiv general: </a:t>
            </a:r>
            <a:r>
              <a:rPr lang="ro-RO" sz="1800" b="0" i="0" u="none" strike="noStrike" baseline="0">
                <a:solidFill>
                  <a:srgbClr val="000000"/>
                </a:solidFill>
              </a:rPr>
              <a:t>însușirea elementelor teoretice şi practice care permit studenților să înţeleagă importanța și rolul dezvoltării regionale în mediul economic globalizat </a:t>
            </a:r>
          </a:p>
          <a:p>
            <a:pPr marL="0" indent="0">
              <a:buNone/>
            </a:pPr>
            <a:endParaRPr lang="en-US"/>
          </a:p>
          <a:p>
            <a:pPr algn="just"/>
            <a:r>
              <a:rPr lang="en-US"/>
              <a:t>Obiective specifice</a:t>
            </a:r>
            <a:r>
              <a:rPr lang="en-US" sz="1800">
                <a:latin typeface="Times New Roman" panose="02020603050405020304" pitchFamily="18" charset="0"/>
              </a:rPr>
              <a:t>: </a:t>
            </a:r>
          </a:p>
          <a:p>
            <a:r>
              <a:rPr lang="ro-RO" sz="1800" b="0" i="0" u="none" strike="noStrike" baseline="0">
                <a:solidFill>
                  <a:srgbClr val="000000"/>
                </a:solidFill>
              </a:rPr>
              <a:t>cunoaşterea caracteristicilor procesului de regionalizare; </a:t>
            </a:r>
            <a:endParaRPr lang="en-US" sz="1800" b="0" i="0" u="none" strike="noStrike" baseline="0">
              <a:solidFill>
                <a:srgbClr val="000000"/>
              </a:solidFill>
            </a:endParaRPr>
          </a:p>
          <a:p>
            <a:r>
              <a:rPr lang="ro-RO" sz="1800" b="0" i="0" u="none" strike="noStrike" baseline="0">
                <a:solidFill>
                  <a:srgbClr val="000000"/>
                </a:solidFill>
              </a:rPr>
              <a:t>aprofundarea mecanismelor specifice procesului de regionalizare; </a:t>
            </a:r>
            <a:endParaRPr lang="en-US" sz="1800" b="0" i="0" u="none" strike="noStrike" baseline="0">
              <a:solidFill>
                <a:srgbClr val="000000"/>
              </a:solidFill>
            </a:endParaRPr>
          </a:p>
          <a:p>
            <a:r>
              <a:rPr lang="ro-RO" sz="1800" b="0" i="0" u="none" strike="noStrike" baseline="0">
                <a:solidFill>
                  <a:srgbClr val="000000"/>
                </a:solidFill>
              </a:rPr>
              <a:t>identificarea componentelor economice care contribuie la integrarea regională; </a:t>
            </a:r>
            <a:endParaRPr lang="en-US" sz="1800" b="0" i="0" u="none" strike="noStrike" baseline="0">
              <a:solidFill>
                <a:srgbClr val="000000"/>
              </a:solidFill>
            </a:endParaRPr>
          </a:p>
          <a:p>
            <a:r>
              <a:rPr lang="ro-RO" sz="1800" b="0" i="0" u="none" strike="noStrike" baseline="0">
                <a:solidFill>
                  <a:srgbClr val="000000"/>
                </a:solidFill>
              </a:rPr>
              <a:t>cunoașterea și identificarea elementelor caracteristice ale micro-regiunilor; </a:t>
            </a:r>
            <a:endParaRPr lang="en-US" sz="1800" b="0" i="0" u="none" strike="noStrike" baseline="0">
              <a:solidFill>
                <a:srgbClr val="000000"/>
              </a:solidFill>
            </a:endParaRPr>
          </a:p>
          <a:p>
            <a:r>
              <a:rPr lang="ro-RO" sz="1800" b="0" i="0" u="none" strike="noStrike" baseline="0">
                <a:solidFill>
                  <a:srgbClr val="000000"/>
                </a:solidFill>
              </a:rPr>
              <a:t>dobândirea de abilități necesare pentru analiza statelor-regiune și plasarea lor în sistemul relațiilor internaționale contemporane </a:t>
            </a:r>
          </a:p>
          <a:p>
            <a:pPr marL="0" indent="0">
              <a:buNone/>
            </a:pPr>
            <a:endParaRPr lang="ro-RO" sz="1800" b="0" i="0" u="none" strike="noStrike" baseline="0">
              <a:solidFill>
                <a:srgbClr val="000000"/>
              </a:solidFill>
              <a:latin typeface="Times New Roman" panose="02020603050405020304" pitchFamily="18" charset="0"/>
            </a:endParaRPr>
          </a:p>
          <a:p>
            <a:endParaRPr lang="ro-RO"/>
          </a:p>
        </p:txBody>
      </p:sp>
    </p:spTree>
    <p:extLst>
      <p:ext uri="{BB962C8B-B14F-4D97-AF65-F5344CB8AC3E}">
        <p14:creationId xmlns:p14="http://schemas.microsoft.com/office/powerpoint/2010/main" val="2798609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81609"/>
          </a:xfrm>
        </p:spPr>
        <p:txBody>
          <a:bodyPr/>
          <a:lstStyle/>
          <a:p>
            <a:r>
              <a:rPr lang="ro-RO" dirty="0">
                <a:latin typeface="Arial" panose="020B0604020202020204" pitchFamily="34" charset="0"/>
                <a:cs typeface="Arial" panose="020B0604020202020204" pitchFamily="34" charset="0"/>
              </a:rPr>
              <a:t>Regiunea - </a:t>
            </a:r>
            <a:r>
              <a:rPr lang="ro-RO" i="1" dirty="0">
                <a:latin typeface="Arial" panose="020B0604020202020204" pitchFamily="34" charset="0"/>
                <a:cs typeface="Arial" panose="020B0604020202020204" pitchFamily="34" charset="0"/>
              </a:rPr>
              <a:t>concept</a:t>
            </a:r>
          </a:p>
        </p:txBody>
      </p:sp>
      <p:sp>
        <p:nvSpPr>
          <p:cNvPr id="3" name="Content Placeholder 2"/>
          <p:cNvSpPr>
            <a:spLocks noGrp="1"/>
          </p:cNvSpPr>
          <p:nvPr>
            <p:ph idx="1"/>
          </p:nvPr>
        </p:nvSpPr>
        <p:spPr>
          <a:xfrm>
            <a:off x="2589212" y="1910686"/>
            <a:ext cx="8915400" cy="4790365"/>
          </a:xfrm>
        </p:spPr>
        <p:txBody>
          <a:bodyPr>
            <a:normAutofit lnSpcReduction="10000"/>
          </a:bodyPr>
          <a:lstStyle/>
          <a:p>
            <a:pPr algn="just"/>
            <a:r>
              <a:rPr lang="ro-RO" sz="2000" dirty="0">
                <a:latin typeface="Arial" panose="020B0604020202020204" pitchFamily="34" charset="0"/>
                <a:cs typeface="Arial" panose="020B0604020202020204" pitchFamily="34" charset="0"/>
              </a:rPr>
              <a:t>abordarea clasică – asociată unor noțiuni precum </a:t>
            </a:r>
            <a:r>
              <a:rPr lang="ro-RO" dirty="0">
                <a:latin typeface="Arial" panose="020B0604020202020204" pitchFamily="34" charset="0"/>
                <a:cs typeface="Arial" panose="020B0604020202020204" pitchFamily="34" charset="0"/>
              </a:rPr>
              <a:t>„</a:t>
            </a:r>
            <a:r>
              <a:rPr lang="ro-RO" sz="2000" dirty="0">
                <a:latin typeface="Arial" panose="020B0604020202020204" pitchFamily="34" charset="0"/>
                <a:cs typeface="Arial" panose="020B0604020202020204" pitchFamily="34" charset="0"/>
              </a:rPr>
              <a:t>frontiera” sau „spațiul delimitat”</a:t>
            </a:r>
            <a:r>
              <a:rPr lang="ro-RO" sz="2000" i="1" dirty="0">
                <a:latin typeface="Arial" panose="020B0604020202020204" pitchFamily="34" charset="0"/>
                <a:cs typeface="Arial" panose="020B0604020202020204" pitchFamily="34" charset="0"/>
              </a:rPr>
              <a:t> --- </a:t>
            </a:r>
            <a:r>
              <a:rPr lang="ro-RO" sz="2000" dirty="0">
                <a:latin typeface="Arial" panose="020B0604020202020204" pitchFamily="34" charset="0"/>
                <a:cs typeface="Arial" panose="020B0604020202020204" pitchFamily="34" charset="0"/>
              </a:rPr>
              <a:t>accent pe „teritoriu”, „funcționare” și „conducere” </a:t>
            </a:r>
          </a:p>
          <a:p>
            <a:pPr lvl="1" algn="just"/>
            <a:r>
              <a:rPr lang="ro-RO" sz="1800" dirty="0">
                <a:latin typeface="Arial" panose="020B0604020202020204" pitchFamily="34" charset="0"/>
                <a:cs typeface="Arial" panose="020B0604020202020204" pitchFamily="34" charset="0"/>
              </a:rPr>
              <a:t>regiunea = ceva dat, natural, existent deja, definită de un cadru politic, instituțional și administrativ particular</a:t>
            </a:r>
          </a:p>
          <a:p>
            <a:pPr algn="just"/>
            <a:endParaRPr lang="ro-RO" sz="1000" i="1" dirty="0">
              <a:latin typeface="Arial" panose="020B0604020202020204" pitchFamily="34" charset="0"/>
              <a:cs typeface="Arial" panose="020B0604020202020204" pitchFamily="34" charset="0"/>
            </a:endParaRPr>
          </a:p>
          <a:p>
            <a:pPr algn="just"/>
            <a:r>
              <a:rPr lang="ro-RO" sz="2000" i="1" dirty="0">
                <a:latin typeface="Arial" panose="020B0604020202020204" pitchFamily="34" charset="0"/>
                <a:cs typeface="Arial" panose="020B0604020202020204" pitchFamily="34" charset="0"/>
              </a:rPr>
              <a:t>doctrinele constructivistă și reflectivistă</a:t>
            </a:r>
            <a:r>
              <a:rPr lang="ro-RO" sz="2000" dirty="0">
                <a:latin typeface="Arial" panose="020B0604020202020204" pitchFamily="34" charset="0"/>
                <a:cs typeface="Arial" panose="020B0604020202020204" pitchFamily="34" charset="0"/>
              </a:rPr>
              <a:t> --- au schimbat perspectiva de abordare a regiunii</a:t>
            </a:r>
          </a:p>
          <a:p>
            <a:pPr lvl="1" algn="just"/>
            <a:r>
              <a:rPr lang="ro-RO" sz="1800" dirty="0">
                <a:latin typeface="Arial" panose="020B0604020202020204" pitchFamily="34" charset="0"/>
                <a:cs typeface="Arial" panose="020B0604020202020204" pitchFamily="34" charset="0"/>
              </a:rPr>
              <a:t>regiunea = un proces, o entitate aflată în continuă evoluție, cu frontiere care se construiesc, deconstruiesc și reconstruiesc din exterior sau din interior în urma  acțiunilor colective ale oamenilor și a procesului de formare a identității</a:t>
            </a:r>
          </a:p>
          <a:p>
            <a:pPr lvl="1" algn="just"/>
            <a:r>
              <a:rPr lang="ro-RO" sz="1800" dirty="0">
                <a:latin typeface="Arial" panose="020B0604020202020204" pitchFamily="34" charset="0"/>
                <a:cs typeface="Arial" panose="020B0604020202020204" pitchFamily="34" charset="0"/>
              </a:rPr>
              <a:t>frontierele politice și administrative – își pierd treptat relevanța </a:t>
            </a:r>
            <a:r>
              <a:rPr lang="ro-RO" sz="1800" i="1" dirty="0">
                <a:latin typeface="Arial" panose="020B0604020202020204" pitchFamily="34" charset="0"/>
                <a:cs typeface="Arial" panose="020B0604020202020204" pitchFamily="34" charset="0"/>
              </a:rPr>
              <a:t>(”borderless world” – Kenichi Ohmae)</a:t>
            </a:r>
          </a:p>
          <a:p>
            <a:pPr lvl="1" algn="just"/>
            <a:r>
              <a:rPr lang="ro-RO" sz="1800" dirty="0">
                <a:latin typeface="Arial" panose="020B0604020202020204" pitchFamily="34" charset="0"/>
                <a:cs typeface="Arial" panose="020B0604020202020204" pitchFamily="34" charset="0"/>
              </a:rPr>
              <a:t>lumea dominată de state                        lumea dominată de </a:t>
            </a:r>
            <a:r>
              <a:rPr lang="ro-RO" sz="1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piață</a:t>
            </a:r>
          </a:p>
          <a:p>
            <a:pPr lvl="1" algn="just"/>
            <a:r>
              <a:rPr lang="ro-RO" sz="1800" dirty="0">
                <a:latin typeface="Arial" panose="020B0604020202020204" pitchFamily="34" charset="0"/>
                <a:cs typeface="Arial" panose="020B0604020202020204" pitchFamily="34" charset="0"/>
              </a:rPr>
              <a:t>fluxurile economice și infrastructura comunicațională - deconstruiesc și reconstruiesc frontierele regiunilor</a:t>
            </a:r>
          </a:p>
        </p:txBody>
      </p:sp>
      <p:sp>
        <p:nvSpPr>
          <p:cNvPr id="5" name="Striped Right Arrow 4"/>
          <p:cNvSpPr/>
          <p:nvPr/>
        </p:nvSpPr>
        <p:spPr>
          <a:xfrm>
            <a:off x="6114198" y="5663821"/>
            <a:ext cx="1105468" cy="245659"/>
          </a:xfrm>
          <a:prstGeom prst="stripedRightArrow">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82008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81609"/>
          </a:xfrm>
        </p:spPr>
        <p:txBody>
          <a:bodyPr/>
          <a:lstStyle/>
          <a:p>
            <a:r>
              <a:rPr lang="ro-RO" dirty="0">
                <a:latin typeface="Arial" panose="020B0604020202020204" pitchFamily="34" charset="0"/>
                <a:cs typeface="Arial" panose="020B0604020202020204" pitchFamily="34" charset="0"/>
              </a:rPr>
              <a:t>Regiunea - </a:t>
            </a:r>
            <a:r>
              <a:rPr lang="ro-RO" i="1" dirty="0">
                <a:latin typeface="Arial" panose="020B0604020202020204" pitchFamily="34" charset="0"/>
                <a:cs typeface="Arial" panose="020B0604020202020204" pitchFamily="34" charset="0"/>
              </a:rPr>
              <a:t>concept</a:t>
            </a:r>
          </a:p>
        </p:txBody>
      </p:sp>
      <p:sp>
        <p:nvSpPr>
          <p:cNvPr id="3" name="Content Placeholder 2"/>
          <p:cNvSpPr>
            <a:spLocks noGrp="1"/>
          </p:cNvSpPr>
          <p:nvPr>
            <p:ph idx="1"/>
          </p:nvPr>
        </p:nvSpPr>
        <p:spPr>
          <a:xfrm>
            <a:off x="2589212" y="1910686"/>
            <a:ext cx="8915400" cy="4694829"/>
          </a:xfrm>
        </p:spPr>
        <p:txBody>
          <a:bodyPr>
            <a:normAutofit/>
          </a:bodyPr>
          <a:lstStyle/>
          <a:p>
            <a:pPr algn="just"/>
            <a:r>
              <a:rPr lang="ro-RO" sz="2200" b="1" i="1" dirty="0">
                <a:latin typeface="Arial" panose="020B0604020202020204" pitchFamily="34" charset="0"/>
                <a:cs typeface="Arial" panose="020B0604020202020204" pitchFamily="34" charset="0"/>
              </a:rPr>
              <a:t>regiunea-actor</a:t>
            </a:r>
            <a:r>
              <a:rPr lang="ro-RO" sz="2200" i="1" dirty="0">
                <a:latin typeface="Arial" panose="020B0604020202020204" pitchFamily="34" charset="0"/>
                <a:cs typeface="Arial" panose="020B0604020202020204" pitchFamily="34" charset="0"/>
              </a:rPr>
              <a:t> („regionness”) -</a:t>
            </a:r>
            <a:r>
              <a:rPr lang="ro-RO" sz="2200" dirty="0">
                <a:latin typeface="Arial" panose="020B0604020202020204" pitchFamily="34" charset="0"/>
                <a:cs typeface="Arial" panose="020B0604020202020204" pitchFamily="34" charset="0"/>
              </a:rPr>
              <a:t> definește poziția unei regiuni în termenii coeziunii regionale, reprezentând „procesul prin care o zonă geografică se transformă din obiect pasiv în subiect activ, capabil să exprime interesele transnaționale ale regiunii” </a:t>
            </a:r>
            <a:r>
              <a:rPr lang="ro-RO" sz="2200" i="1" dirty="0">
                <a:latin typeface="Arial" panose="020B0604020202020204" pitchFamily="34" charset="0"/>
                <a:cs typeface="Arial" panose="020B0604020202020204" pitchFamily="34" charset="0"/>
              </a:rPr>
              <a:t>(Hettne și Söderbaum, 2002)</a:t>
            </a:r>
          </a:p>
          <a:p>
            <a:pPr algn="just"/>
            <a:endParaRPr lang="ro-RO" sz="2200" i="1" dirty="0">
              <a:latin typeface="Arial" panose="020B0604020202020204" pitchFamily="34" charset="0"/>
              <a:cs typeface="Arial" panose="020B0604020202020204" pitchFamily="34" charset="0"/>
            </a:endParaRPr>
          </a:p>
          <a:p>
            <a:pPr lvl="1" algn="just"/>
            <a:r>
              <a:rPr lang="ro-RO" sz="2000" dirty="0">
                <a:latin typeface="Arial" panose="020B0604020202020204" pitchFamily="34" charset="0"/>
                <a:cs typeface="Arial" panose="020B0604020202020204" pitchFamily="34" charset="0"/>
              </a:rPr>
              <a:t>conceptul = un instrument analitic comparativ pentru înțelegerea construcției și consolidării regiunilor și a formării lor ca actori importanți în sistemul internațional</a:t>
            </a:r>
          </a:p>
        </p:txBody>
      </p:sp>
    </p:spTree>
    <p:extLst>
      <p:ext uri="{BB962C8B-B14F-4D97-AF65-F5344CB8AC3E}">
        <p14:creationId xmlns:p14="http://schemas.microsoft.com/office/powerpoint/2010/main" val="2830020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latin typeface="Arial" panose="020B0604020202020204" pitchFamily="34" charset="0"/>
                <a:cs typeface="Arial" panose="020B0604020202020204" pitchFamily="34" charset="0"/>
              </a:rPr>
              <a:t>Regiunea – stadii de evoluție</a:t>
            </a:r>
          </a:p>
        </p:txBody>
      </p:sp>
      <p:sp>
        <p:nvSpPr>
          <p:cNvPr id="3" name="Content Placeholder 2"/>
          <p:cNvSpPr>
            <a:spLocks noGrp="1"/>
          </p:cNvSpPr>
          <p:nvPr>
            <p:ph idx="1"/>
          </p:nvPr>
        </p:nvSpPr>
        <p:spPr>
          <a:xfrm>
            <a:off x="2589212" y="1501254"/>
            <a:ext cx="9161510" cy="5356746"/>
          </a:xfrm>
        </p:spPr>
        <p:txBody>
          <a:bodyPr>
            <a:noAutofit/>
          </a:bodyPr>
          <a:lstStyle/>
          <a:p>
            <a:pPr marL="0" indent="0" algn="just">
              <a:buNone/>
            </a:pPr>
            <a:r>
              <a:rPr lang="ro-RO" sz="2000" dirty="0">
                <a:latin typeface="Arial" panose="020B0604020202020204" pitchFamily="34" charset="0"/>
                <a:cs typeface="Arial" panose="020B0604020202020204" pitchFamily="34" charset="0"/>
              </a:rPr>
              <a:t>spațiu delimitat geografic          o </a:t>
            </a:r>
            <a:r>
              <a:rPr lang="ro-RO" sz="2000"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entitate integrată</a:t>
            </a:r>
            <a:r>
              <a:rPr lang="ro-RO" sz="2000" dirty="0">
                <a:latin typeface="Arial" panose="020B0604020202020204" pitchFamily="34" charset="0"/>
                <a:cs typeface="Arial" panose="020B0604020202020204" pitchFamily="34" charset="0"/>
              </a:rPr>
              <a:t>, comparabilă cu statul, trecând prin următoarele </a:t>
            </a:r>
            <a:r>
              <a:rPr lang="ro-RO" sz="2000" b="1" dirty="0">
                <a:latin typeface="Arial" panose="020B0604020202020204" pitchFamily="34" charset="0"/>
                <a:cs typeface="Arial" panose="020B0604020202020204" pitchFamily="34" charset="0"/>
              </a:rPr>
              <a:t>stadii</a:t>
            </a:r>
            <a:r>
              <a:rPr lang="ro-RO" sz="2000" dirty="0">
                <a:latin typeface="Arial" panose="020B0604020202020204" pitchFamily="34" charset="0"/>
                <a:cs typeface="Arial" panose="020B0604020202020204" pitchFamily="34" charset="0"/>
              </a:rPr>
              <a:t>: </a:t>
            </a:r>
          </a:p>
          <a:p>
            <a:pPr marL="0" indent="0" algn="just">
              <a:buNone/>
            </a:pPr>
            <a:endParaRPr lang="ro-RO" sz="800" dirty="0">
              <a:latin typeface="Arial" panose="020B0604020202020204" pitchFamily="34" charset="0"/>
              <a:cs typeface="Arial" panose="020B0604020202020204" pitchFamily="34" charset="0"/>
            </a:endParaRPr>
          </a:p>
          <a:p>
            <a:pPr lvl="0" algn="just"/>
            <a:r>
              <a:rPr lang="ro-RO" sz="2000" dirty="0">
                <a:latin typeface="Arial" panose="020B0604020202020204" pitchFamily="34" charset="0"/>
                <a:cs typeface="Arial" panose="020B0604020202020204" pitchFamily="34" charset="0"/>
              </a:rPr>
              <a:t>spațiu regional</a:t>
            </a:r>
          </a:p>
          <a:p>
            <a:pPr lvl="1" algn="just"/>
            <a:r>
              <a:rPr lang="ro-RO" sz="1800" dirty="0">
                <a:latin typeface="Arial" panose="020B0604020202020204" pitchFamily="34" charset="0"/>
                <a:cs typeface="Arial" panose="020B0604020202020204" pitchFamily="34" charset="0"/>
              </a:rPr>
              <a:t>o zonă delimitată geografic fără o organizare socială clară, în care un grup de oameni controlează câteva resurse naturale și sunt uniți de anumite valori culturale comune </a:t>
            </a:r>
          </a:p>
          <a:p>
            <a:pPr lvl="0" algn="just"/>
            <a:r>
              <a:rPr lang="ro-RO" sz="2000" dirty="0">
                <a:latin typeface="Arial" panose="020B0604020202020204" pitchFamily="34" charset="0"/>
                <a:cs typeface="Arial" panose="020B0604020202020204" pitchFamily="34" charset="0"/>
              </a:rPr>
              <a:t>complex regional</a:t>
            </a:r>
          </a:p>
          <a:p>
            <a:pPr lvl="1" algn="just"/>
            <a:r>
              <a:rPr lang="ro-RO" sz="1800" dirty="0">
                <a:latin typeface="Arial" panose="020B0604020202020204" pitchFamily="34" charset="0"/>
                <a:cs typeface="Arial" panose="020B0604020202020204" pitchFamily="34" charset="0"/>
              </a:rPr>
              <a:t>o regiune care și-a creat un sistem social prin interdependențele stabilite între oameni în scopul obținerii de avantaje comune în domeniul comerțului sau al securității</a:t>
            </a:r>
          </a:p>
          <a:p>
            <a:pPr lvl="0" algn="just"/>
            <a:r>
              <a:rPr lang="ro-RO" sz="2000" dirty="0">
                <a:latin typeface="Arial" panose="020B0604020202020204" pitchFamily="34" charset="0"/>
                <a:cs typeface="Arial" panose="020B0604020202020204" pitchFamily="34" charset="0"/>
              </a:rPr>
              <a:t>societate regională</a:t>
            </a:r>
          </a:p>
          <a:p>
            <a:pPr lvl="1" algn="just"/>
            <a:r>
              <a:rPr lang="ro-RO" sz="1800" dirty="0">
                <a:latin typeface="Arial" panose="020B0604020202020204" pitchFamily="34" charset="0"/>
                <a:cs typeface="Arial" panose="020B0604020202020204" pitchFamily="34" charset="0"/>
              </a:rPr>
              <a:t>un complex regional avansat, care presupune o mare varietate de procese de comunicare și interacțiune între state și actori non-statali în diferite domenii – economic, politic, social –, susținute de o infrastructură și instituții aflate în stadii incipiente de dezvoltare</a:t>
            </a:r>
          </a:p>
        </p:txBody>
      </p:sp>
      <p:cxnSp>
        <p:nvCxnSpPr>
          <p:cNvPr id="5" name="Straight Arrow Connector 4"/>
          <p:cNvCxnSpPr/>
          <p:nvPr/>
        </p:nvCxnSpPr>
        <p:spPr>
          <a:xfrm>
            <a:off x="5786651" y="1705970"/>
            <a:ext cx="723331" cy="136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564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latin typeface="Arial" panose="020B0604020202020204" pitchFamily="34" charset="0"/>
                <a:cs typeface="Arial" panose="020B0604020202020204" pitchFamily="34" charset="0"/>
              </a:rPr>
              <a:t>Regiunea – stadii de evoluție</a:t>
            </a:r>
          </a:p>
        </p:txBody>
      </p:sp>
      <p:sp>
        <p:nvSpPr>
          <p:cNvPr id="3" name="Content Placeholder 2"/>
          <p:cNvSpPr>
            <a:spLocks noGrp="1"/>
          </p:cNvSpPr>
          <p:nvPr>
            <p:ph idx="1"/>
          </p:nvPr>
        </p:nvSpPr>
        <p:spPr>
          <a:xfrm>
            <a:off x="2592925" y="2019868"/>
            <a:ext cx="9161510" cy="5022375"/>
          </a:xfrm>
        </p:spPr>
        <p:txBody>
          <a:bodyPr>
            <a:noAutofit/>
          </a:bodyPr>
          <a:lstStyle/>
          <a:p>
            <a:pPr marL="0" indent="0" algn="just">
              <a:buNone/>
            </a:pPr>
            <a:r>
              <a:rPr lang="ro-RO" sz="2000" dirty="0">
                <a:latin typeface="Arial" panose="020B0604020202020204" pitchFamily="34" charset="0"/>
                <a:cs typeface="Arial" panose="020B0604020202020204" pitchFamily="34" charset="0"/>
              </a:rPr>
              <a:t>spațiu delimitat geografic          o </a:t>
            </a:r>
            <a:r>
              <a:rPr lang="ro-RO" sz="2000"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entitate integrată</a:t>
            </a:r>
            <a:r>
              <a:rPr lang="ro-RO" sz="2000" dirty="0">
                <a:latin typeface="Arial" panose="020B0604020202020204" pitchFamily="34" charset="0"/>
                <a:cs typeface="Arial" panose="020B0604020202020204" pitchFamily="34" charset="0"/>
              </a:rPr>
              <a:t>, comparabilă cu statul, trecând prin următoarele stadii: </a:t>
            </a:r>
          </a:p>
          <a:p>
            <a:pPr marL="0" indent="0" algn="just">
              <a:buNone/>
            </a:pPr>
            <a:endParaRPr lang="ro-RO" sz="1000" dirty="0">
              <a:latin typeface="Arial" panose="020B0604020202020204" pitchFamily="34" charset="0"/>
              <a:cs typeface="Arial" panose="020B0604020202020204" pitchFamily="34" charset="0"/>
            </a:endParaRPr>
          </a:p>
          <a:p>
            <a:pPr lvl="0" algn="just"/>
            <a:r>
              <a:rPr lang="ro-RO" sz="2000" dirty="0">
                <a:latin typeface="Arial" panose="020B0604020202020204" pitchFamily="34" charset="0"/>
                <a:cs typeface="Arial" panose="020B0604020202020204" pitchFamily="34" charset="0"/>
              </a:rPr>
              <a:t>comunitate regională</a:t>
            </a:r>
          </a:p>
          <a:p>
            <a:pPr lvl="1" algn="just"/>
            <a:r>
              <a:rPr lang="ro-RO" sz="1800" dirty="0">
                <a:latin typeface="Arial" panose="020B0604020202020204" pitchFamily="34" charset="0"/>
                <a:cs typeface="Arial" panose="020B0604020202020204" pitchFamily="34" charset="0"/>
              </a:rPr>
              <a:t>o regiune în care coeziunea este realizată prin convergența și compatibilitatea ideilor, valorilor, normelor, comportamentelor și proceselor, ea devenind astfel un subiect activ cu identitate distinctă, capacitate instituțională, structuri de decizie și legitimitate, ce îi permit să opereze dincolo de frontierele tradiționale ale statelor, </a:t>
            </a:r>
          </a:p>
          <a:p>
            <a:pPr algn="just"/>
            <a:r>
              <a:rPr lang="ro-RO" sz="20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stat-regiune</a:t>
            </a:r>
          </a:p>
          <a:p>
            <a:pPr lvl="1" algn="just"/>
            <a:r>
              <a:rPr lang="ro-RO" sz="1800" dirty="0">
                <a:latin typeface="Arial" panose="020B0604020202020204" pitchFamily="34" charset="0"/>
                <a:cs typeface="Arial" panose="020B0604020202020204" pitchFamily="34" charset="0"/>
              </a:rPr>
              <a:t>o formă de guvernare cu norme și practici instituționalizate, caracterizată prin multiculturalism și eterogenitate</a:t>
            </a:r>
          </a:p>
        </p:txBody>
      </p:sp>
      <p:cxnSp>
        <p:nvCxnSpPr>
          <p:cNvPr id="5" name="Straight Arrow Connector 4"/>
          <p:cNvCxnSpPr/>
          <p:nvPr/>
        </p:nvCxnSpPr>
        <p:spPr>
          <a:xfrm>
            <a:off x="5827293" y="2210937"/>
            <a:ext cx="723331" cy="136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151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81609"/>
          </a:xfrm>
        </p:spPr>
        <p:txBody>
          <a:bodyPr/>
          <a:lstStyle/>
          <a:p>
            <a:r>
              <a:rPr lang="ro-RO" dirty="0">
                <a:latin typeface="Arial" panose="020B0604020202020204" pitchFamily="34" charset="0"/>
                <a:cs typeface="Arial" panose="020B0604020202020204" pitchFamily="34" charset="0"/>
              </a:rPr>
              <a:t>Regiunea - </a:t>
            </a:r>
            <a:r>
              <a:rPr lang="ro-RO" i="1" dirty="0">
                <a:latin typeface="Arial" panose="020B0604020202020204" pitchFamily="34" charset="0"/>
                <a:cs typeface="Arial" panose="020B0604020202020204" pitchFamily="34" charset="0"/>
              </a:rPr>
              <a:t>concept</a:t>
            </a:r>
          </a:p>
        </p:txBody>
      </p:sp>
      <p:sp>
        <p:nvSpPr>
          <p:cNvPr id="3" name="Content Placeholder 2"/>
          <p:cNvSpPr>
            <a:spLocks noGrp="1"/>
          </p:cNvSpPr>
          <p:nvPr>
            <p:ph idx="1"/>
          </p:nvPr>
        </p:nvSpPr>
        <p:spPr>
          <a:xfrm>
            <a:off x="2589212" y="1910686"/>
            <a:ext cx="8915400" cy="4694829"/>
          </a:xfrm>
        </p:spPr>
        <p:txBody>
          <a:bodyPr>
            <a:normAutofit/>
          </a:bodyPr>
          <a:lstStyle/>
          <a:p>
            <a:pPr algn="just"/>
            <a:r>
              <a:rPr lang="ro-RO" sz="2200" b="1" i="1" dirty="0">
                <a:latin typeface="Arial" panose="020B0604020202020204" pitchFamily="34" charset="0"/>
                <a:cs typeface="Arial" panose="020B0604020202020204" pitchFamily="34" charset="0"/>
              </a:rPr>
              <a:t>Regiunea </a:t>
            </a:r>
            <a:r>
              <a:rPr lang="ro-RO" sz="2200" i="1" dirty="0">
                <a:latin typeface="Arial" panose="020B0604020202020204" pitchFamily="34" charset="0"/>
                <a:cs typeface="Arial" panose="020B0604020202020204" pitchFamily="34" charset="0"/>
              </a:rPr>
              <a:t>= o entitate dinamică, construită din interacțiuni economice, sociale și politice ale actorilor statali și non-statali cu interese comune, manifestate la diferite nivele (micro, mezo sau macro), având granițe fluide și permeabile</a:t>
            </a:r>
          </a:p>
          <a:p>
            <a:pPr algn="just"/>
            <a:endParaRPr lang="ro-RO" sz="2200" i="1" dirty="0">
              <a:latin typeface="Arial" panose="020B0604020202020204" pitchFamily="34" charset="0"/>
              <a:cs typeface="Arial" panose="020B0604020202020204" pitchFamily="34" charset="0"/>
            </a:endParaRPr>
          </a:p>
          <a:p>
            <a:pPr algn="just"/>
            <a:r>
              <a:rPr lang="ro-RO" sz="2200" dirty="0">
                <a:latin typeface="Arial" panose="020B0604020202020204" pitchFamily="34" charset="0"/>
                <a:cs typeface="Arial" panose="020B0604020202020204" pitchFamily="34" charset="0"/>
              </a:rPr>
              <a:t>unitatea economică a economiei globale</a:t>
            </a:r>
          </a:p>
          <a:p>
            <a:pPr algn="just"/>
            <a:r>
              <a:rPr lang="ro-RO" sz="2200" dirty="0">
                <a:latin typeface="Arial" panose="020B0604020202020204" pitchFamily="34" charset="0"/>
                <a:cs typeface="Arial" panose="020B0604020202020204" pitchFamily="34" charset="0"/>
              </a:rPr>
              <a:t>noul centru de creștere</a:t>
            </a:r>
          </a:p>
          <a:p>
            <a:pPr algn="just"/>
            <a:r>
              <a:rPr lang="ro-RO" sz="2200" dirty="0">
                <a:latin typeface="Arial" panose="020B0604020202020204" pitchFamily="34" charset="0"/>
                <a:cs typeface="Arial" panose="020B0604020202020204" pitchFamily="34" charset="0"/>
              </a:rPr>
              <a:t>zone care reprezintă poli de dezvoltare în cadrul diferitelor țări/grupuri de țări</a:t>
            </a:r>
          </a:p>
        </p:txBody>
      </p:sp>
    </p:spTree>
    <p:extLst>
      <p:ext uri="{BB962C8B-B14F-4D97-AF65-F5344CB8AC3E}">
        <p14:creationId xmlns:p14="http://schemas.microsoft.com/office/powerpoint/2010/main" val="951101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72427"/>
          </a:xfrm>
        </p:spPr>
        <p:txBody>
          <a:bodyPr/>
          <a:lstStyle/>
          <a:p>
            <a:r>
              <a:rPr lang="ro-RO" dirty="0">
                <a:solidFill>
                  <a:srgbClr val="0070C0"/>
                </a:solidFill>
                <a:latin typeface="Arial" panose="020B0604020202020204" pitchFamily="34" charset="0"/>
                <a:cs typeface="Arial" panose="020B0604020202020204" pitchFamily="34" charset="0"/>
              </a:rPr>
              <a:t>Creșterea economică a regiunii</a:t>
            </a:r>
          </a:p>
        </p:txBody>
      </p:sp>
      <p:sp>
        <p:nvSpPr>
          <p:cNvPr id="3" name="Content Placeholder 2"/>
          <p:cNvSpPr>
            <a:spLocks noGrp="1"/>
          </p:cNvSpPr>
          <p:nvPr>
            <p:ph idx="1"/>
          </p:nvPr>
        </p:nvSpPr>
        <p:spPr>
          <a:xfrm>
            <a:off x="2589212" y="1692322"/>
            <a:ext cx="8915400" cy="4872251"/>
          </a:xfrm>
        </p:spPr>
        <p:txBody>
          <a:bodyPr>
            <a:normAutofit fontScale="92500" lnSpcReduction="10000"/>
          </a:bodyPr>
          <a:lstStyle/>
          <a:p>
            <a:pPr algn="just"/>
            <a:r>
              <a:rPr lang="ro-RO" dirty="0">
                <a:latin typeface="Arial" panose="020B0604020202020204" pitchFamily="34" charset="0"/>
                <a:cs typeface="Arial" panose="020B0604020202020204" pitchFamily="34" charset="0"/>
              </a:rPr>
              <a:t>regiunile au performanțe economice mult diferite (între ele) în comparație cu statele</a:t>
            </a:r>
          </a:p>
          <a:p>
            <a:pPr lvl="1" algn="just"/>
            <a:r>
              <a:rPr lang="ro-RO"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determinanți</a:t>
            </a:r>
            <a:r>
              <a:rPr lang="ro-RO" dirty="0">
                <a:latin typeface="Arial" panose="020B0604020202020204" pitchFamily="34" charset="0"/>
                <a:cs typeface="Arial" panose="020B0604020202020204" pitchFamily="34" charset="0"/>
              </a:rPr>
              <a:t>: geografie, demografie, specializare, productivitate, capital fizic și uman, infrastructură, capacitate de inovare</a:t>
            </a:r>
          </a:p>
          <a:p>
            <a:pPr lvl="1" algn="just"/>
            <a:r>
              <a:rPr lang="ro-RO"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diferențe</a:t>
            </a:r>
            <a:r>
              <a:rPr lang="ro-RO" dirty="0">
                <a:latin typeface="Arial" panose="020B0604020202020204" pitchFamily="34" charset="0"/>
                <a:cs typeface="Arial" panose="020B0604020202020204" pitchFamily="34" charset="0"/>
              </a:rPr>
              <a:t>: legate de capacitățile de producție, avantajul comparativ, indicatorii economici (PIB, PIB/locuitor, rata anuală de creștere), nivelul venitului, rata ocupării, productivitatea muncii, caracteristicile demo-geografice, instituții, politici, resurse </a:t>
            </a:r>
          </a:p>
          <a:p>
            <a:pPr lvl="1" algn="just"/>
            <a:endParaRPr lang="ro-RO" dirty="0">
              <a:latin typeface="Arial" panose="020B0604020202020204" pitchFamily="34"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unele regiuni profită în mai mare măsură de avantajele și oportunitățile oferite de globalizare și interconectare</a:t>
            </a:r>
          </a:p>
          <a:p>
            <a:pPr lvl="1" algn="just"/>
            <a:r>
              <a:rPr lang="ro-RO" dirty="0">
                <a:latin typeface="Arial" panose="020B0604020202020204" pitchFamily="34" charset="0"/>
                <a:cs typeface="Arial" panose="020B0604020202020204" pitchFamily="34" charset="0"/>
              </a:rPr>
              <a:t>tehnologie de vârf, inovare, populație cu nivel înalt de educație, cerere sofisticată</a:t>
            </a:r>
          </a:p>
          <a:p>
            <a:pPr lvl="1" algn="just"/>
            <a:r>
              <a:rPr lang="ro-RO" dirty="0">
                <a:latin typeface="Arial" panose="020B0604020202020204" pitchFamily="34" charset="0"/>
                <a:cs typeface="Arial" panose="020B0604020202020204" pitchFamily="34" charset="0"/>
              </a:rPr>
              <a:t>bine conectate la piețele globale, mediu de afaceri atractiv, piața muncii funcțională</a:t>
            </a:r>
          </a:p>
          <a:p>
            <a:pPr lvl="1" algn="just"/>
            <a:r>
              <a:rPr lang="ro-RO" dirty="0">
                <a:latin typeface="Arial" panose="020B0604020202020204" pitchFamily="34" charset="0"/>
                <a:cs typeface="Arial" panose="020B0604020202020204" pitchFamily="34" charset="0"/>
              </a:rPr>
              <a:t>își mobilizează resursele locale</a:t>
            </a:r>
          </a:p>
          <a:p>
            <a:pPr algn="just"/>
            <a:endParaRPr lang="ro-RO" dirty="0">
              <a:latin typeface="Arial" panose="020B0604020202020204" pitchFamily="34"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creșterea economică este mai rapidă și mai importantă când regiunile își mobilizează propriile active și resurse și nu depind de sprijinul oferit de guvernul național </a:t>
            </a:r>
          </a:p>
          <a:p>
            <a:pPr algn="just"/>
            <a:r>
              <a:rPr lang="ro-RO" dirty="0">
                <a:latin typeface="Arial" panose="020B0604020202020204" pitchFamily="34" charset="0"/>
                <a:cs typeface="Arial" panose="020B0604020202020204" pitchFamily="34" charset="0"/>
              </a:rPr>
              <a:t>concentrarea economică = eficiență economică</a:t>
            </a:r>
          </a:p>
          <a:p>
            <a:pPr algn="just"/>
            <a:endParaRPr lang="ro-RO" dirty="0">
              <a:latin typeface="Arial" panose="020B0604020202020204" pitchFamily="34" charset="0"/>
              <a:cs typeface="Arial" panose="020B0604020202020204" pitchFamily="34" charset="0"/>
            </a:endParaRPr>
          </a:p>
          <a:p>
            <a:endParaRPr lang="ro-RO" dirty="0"/>
          </a:p>
        </p:txBody>
      </p:sp>
    </p:spTree>
    <p:extLst>
      <p:ext uri="{BB962C8B-B14F-4D97-AF65-F5344CB8AC3E}">
        <p14:creationId xmlns:p14="http://schemas.microsoft.com/office/powerpoint/2010/main" val="2494554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77144"/>
          </a:xfrm>
        </p:spPr>
        <p:txBody>
          <a:bodyPr/>
          <a:lstStyle/>
          <a:p>
            <a:r>
              <a:rPr lang="ro-RO" dirty="0">
                <a:latin typeface="Arial" panose="020B0604020202020204" pitchFamily="34" charset="0"/>
                <a:cs typeface="Arial" panose="020B0604020202020204" pitchFamily="34" charset="0"/>
              </a:rPr>
              <a:t>Regionalizare vs. regionalism</a:t>
            </a:r>
          </a:p>
        </p:txBody>
      </p:sp>
      <p:sp>
        <p:nvSpPr>
          <p:cNvPr id="3" name="Content Placeholder 2"/>
          <p:cNvSpPr>
            <a:spLocks noGrp="1"/>
          </p:cNvSpPr>
          <p:nvPr>
            <p:ph idx="1"/>
          </p:nvPr>
        </p:nvSpPr>
        <p:spPr>
          <a:xfrm>
            <a:off x="2589212" y="2133599"/>
            <a:ext cx="8915400" cy="4458269"/>
          </a:xfrm>
        </p:spPr>
        <p:txBody>
          <a:bodyPr>
            <a:normAutofit lnSpcReduction="10000"/>
          </a:bodyPr>
          <a:lstStyle/>
          <a:p>
            <a:pPr marL="0" indent="0" algn="just">
              <a:buNone/>
            </a:pPr>
            <a:r>
              <a:rPr lang="ro-RO" sz="2200" i="1"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Regionalismul</a:t>
            </a:r>
          </a:p>
          <a:p>
            <a:pPr marL="0" indent="0" algn="just">
              <a:buNone/>
            </a:pPr>
            <a:endParaRPr lang="ro-RO" sz="2000"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ro-RO" sz="2000" dirty="0">
                <a:latin typeface="Arial" panose="020B0604020202020204" pitchFamily="34" charset="0"/>
                <a:cs typeface="Arial" panose="020B0604020202020204" pitchFamily="34" charset="0"/>
              </a:rPr>
              <a:t>fenomenul aflat în studiu</a:t>
            </a:r>
          </a:p>
          <a:p>
            <a:pPr lvl="1" algn="just"/>
            <a:r>
              <a:rPr lang="ro-RO" sz="1800" dirty="0">
                <a:latin typeface="Arial" panose="020B0604020202020204" pitchFamily="34" charset="0"/>
                <a:cs typeface="Arial" panose="020B0604020202020204" pitchFamily="34" charset="0"/>
              </a:rPr>
              <a:t>de exemplu, „noul regionalism” sau „al doilea val al regionalismului” care se manifestă în lume în prezent</a:t>
            </a:r>
          </a:p>
          <a:p>
            <a:pPr algn="just"/>
            <a:endParaRPr lang="ro-RO" sz="600" dirty="0">
              <a:latin typeface="Arial" panose="020B0604020202020204" pitchFamily="34" charset="0"/>
              <a:cs typeface="Arial" panose="020B0604020202020204" pitchFamily="34" charset="0"/>
            </a:endParaRPr>
          </a:p>
          <a:p>
            <a:pPr algn="just"/>
            <a:r>
              <a:rPr lang="ro-RO" sz="2000" dirty="0">
                <a:latin typeface="Arial" panose="020B0604020202020204" pitchFamily="34" charset="0"/>
                <a:cs typeface="Arial" panose="020B0604020202020204" pitchFamily="34" charset="0"/>
              </a:rPr>
              <a:t>în sens operațional și analitic – ideologia regionalismului, fiind de regulă asociat cu un program sau o strategie și putând astfel conduce la construcții instituționale formale</a:t>
            </a:r>
          </a:p>
          <a:p>
            <a:pPr algn="just"/>
            <a:endParaRPr lang="ro-RO" sz="800" dirty="0">
              <a:latin typeface="Arial" panose="020B0604020202020204" pitchFamily="34" charset="0"/>
              <a:cs typeface="Arial" panose="020B0604020202020204" pitchFamily="34" charset="0"/>
            </a:endParaRPr>
          </a:p>
          <a:p>
            <a:pPr algn="just"/>
            <a:r>
              <a:rPr lang="ro-RO" sz="2000" dirty="0">
                <a:latin typeface="Arial" panose="020B0604020202020204" pitchFamily="34" charset="0"/>
                <a:cs typeface="Arial" panose="020B0604020202020204" pitchFamily="34" charset="0"/>
              </a:rPr>
              <a:t>expresia </a:t>
            </a:r>
            <a:r>
              <a:rPr lang="ro-RO" sz="2000" i="1" dirty="0">
                <a:latin typeface="Arial" panose="020B0604020202020204" pitchFamily="34" charset="0"/>
                <a:cs typeface="Arial" panose="020B0604020202020204" pitchFamily="34" charset="0"/>
              </a:rPr>
              <a:t>politicilor</a:t>
            </a:r>
            <a:r>
              <a:rPr lang="ro-RO" sz="2000" dirty="0">
                <a:latin typeface="Arial" panose="020B0604020202020204" pitchFamily="34" charset="0"/>
                <a:cs typeface="Arial" panose="020B0604020202020204" pitchFamily="34" charset="0"/>
              </a:rPr>
              <a:t> și </a:t>
            </a:r>
            <a:r>
              <a:rPr lang="ro-RO" sz="2000" i="1" dirty="0">
                <a:latin typeface="Arial" panose="020B0604020202020204" pitchFamily="34" charset="0"/>
                <a:cs typeface="Arial" panose="020B0604020202020204" pitchFamily="34" charset="0"/>
              </a:rPr>
              <a:t>proiectelor</a:t>
            </a:r>
            <a:r>
              <a:rPr lang="ro-RO" sz="2000" dirty="0">
                <a:latin typeface="Arial" panose="020B0604020202020204" pitchFamily="34" charset="0"/>
                <a:cs typeface="Arial" panose="020B0604020202020204" pitchFamily="34" charset="0"/>
              </a:rPr>
              <a:t> de cooperare inițiate de state, care apar în urma negocierilor și acordurilor interguvernamentale sau a celor realizate între state și actori non-statali</a:t>
            </a:r>
          </a:p>
        </p:txBody>
      </p:sp>
    </p:spTree>
    <p:extLst>
      <p:ext uri="{BB962C8B-B14F-4D97-AF65-F5344CB8AC3E}">
        <p14:creationId xmlns:p14="http://schemas.microsoft.com/office/powerpoint/2010/main" val="3071802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77144"/>
          </a:xfrm>
        </p:spPr>
        <p:txBody>
          <a:bodyPr/>
          <a:lstStyle/>
          <a:p>
            <a:r>
              <a:rPr lang="ro-RO" dirty="0">
                <a:latin typeface="Arial" panose="020B0604020202020204" pitchFamily="34" charset="0"/>
                <a:cs typeface="Arial" panose="020B0604020202020204" pitchFamily="34" charset="0"/>
              </a:rPr>
              <a:t>Regionalizare vs. regionalism</a:t>
            </a:r>
          </a:p>
        </p:txBody>
      </p:sp>
      <p:sp>
        <p:nvSpPr>
          <p:cNvPr id="3" name="Content Placeholder 2"/>
          <p:cNvSpPr>
            <a:spLocks noGrp="1"/>
          </p:cNvSpPr>
          <p:nvPr>
            <p:ph idx="1"/>
          </p:nvPr>
        </p:nvSpPr>
        <p:spPr>
          <a:xfrm>
            <a:off x="2589212" y="2133599"/>
            <a:ext cx="8915400" cy="4212609"/>
          </a:xfrm>
        </p:spPr>
        <p:txBody>
          <a:bodyPr>
            <a:noAutofit/>
          </a:bodyPr>
          <a:lstStyle/>
          <a:p>
            <a:pPr marL="0" indent="0" algn="just">
              <a:buNone/>
            </a:pPr>
            <a:r>
              <a:rPr lang="ro-RO" sz="2200" i="1"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Regionalizarea</a:t>
            </a:r>
          </a:p>
          <a:p>
            <a:pPr marL="0" indent="0" algn="just">
              <a:buNone/>
            </a:pPr>
            <a:endParaRPr lang="ro-RO" sz="1200"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ro-RO" sz="2000" dirty="0">
                <a:latin typeface="Arial" panose="020B0604020202020204" pitchFamily="34" charset="0"/>
                <a:cs typeface="Arial" panose="020B0604020202020204" pitchFamily="34" charset="0"/>
              </a:rPr>
              <a:t>procesul care generează modalități de cooperare, integrare, complementaritate și convergență într-un anumit spațiu geografic transnațional</a:t>
            </a:r>
          </a:p>
          <a:p>
            <a:pPr algn="just"/>
            <a:endParaRPr lang="ro-RO" sz="800" dirty="0">
              <a:latin typeface="Arial" panose="020B0604020202020204" pitchFamily="34" charset="0"/>
              <a:cs typeface="Arial" panose="020B0604020202020204" pitchFamily="34" charset="0"/>
            </a:endParaRPr>
          </a:p>
          <a:p>
            <a:pPr algn="just"/>
            <a:r>
              <a:rPr lang="ro-RO" sz="2000" dirty="0">
                <a:latin typeface="Arial" panose="020B0604020202020204" pitchFamily="34" charset="0"/>
                <a:cs typeface="Arial" panose="020B0604020202020204" pitchFamily="34" charset="0"/>
              </a:rPr>
              <a:t>ansamblul </a:t>
            </a:r>
            <a:r>
              <a:rPr lang="ro-RO" sz="2000" i="1" dirty="0">
                <a:latin typeface="Arial" panose="020B0604020202020204" pitchFamily="34" charset="0"/>
                <a:cs typeface="Arial" panose="020B0604020202020204" pitchFamily="34" charset="0"/>
              </a:rPr>
              <a:t>proceselor</a:t>
            </a:r>
            <a:r>
              <a:rPr lang="ro-RO" sz="2000" dirty="0">
                <a:latin typeface="Arial" panose="020B0604020202020204" pitchFamily="34" charset="0"/>
                <a:cs typeface="Arial" panose="020B0604020202020204" pitchFamily="34" charset="0"/>
              </a:rPr>
              <a:t> de integrare care apar în mod spontan și autonom din direcția piețelor, a fluxurilor comerciale și de investiții și a politicilor și deciziilor companiilor (și nu sunt rezultat al planurilor prestabilite de guverne). Interacțiunile dintre aceste forțe conduc la formarea regiunilor și la apariția actorilor, rețelelor și organizațiilor regionale (alianțe comerciale, blocuri și instituții formale).</a:t>
            </a:r>
          </a:p>
        </p:txBody>
      </p:sp>
    </p:spTree>
    <p:extLst>
      <p:ext uri="{BB962C8B-B14F-4D97-AF65-F5344CB8AC3E}">
        <p14:creationId xmlns:p14="http://schemas.microsoft.com/office/powerpoint/2010/main" val="3128688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86075"/>
          </a:xfrm>
        </p:spPr>
        <p:txBody>
          <a:bodyPr/>
          <a:lstStyle/>
          <a:p>
            <a:r>
              <a:rPr lang="ro-RO" dirty="0">
                <a:latin typeface="Arial" panose="020B0604020202020204" pitchFamily="34" charset="0"/>
                <a:cs typeface="Arial" panose="020B0604020202020204" pitchFamily="34" charset="0"/>
              </a:rPr>
              <a:t>Regionalizare vs. regionalism</a:t>
            </a:r>
            <a:endParaRPr lang="ro-RO" dirty="0"/>
          </a:p>
        </p:txBody>
      </p:sp>
      <p:sp>
        <p:nvSpPr>
          <p:cNvPr id="3" name="Content Placeholder 2"/>
          <p:cNvSpPr>
            <a:spLocks noGrp="1"/>
          </p:cNvSpPr>
          <p:nvPr>
            <p:ph idx="1"/>
          </p:nvPr>
        </p:nvSpPr>
        <p:spPr>
          <a:xfrm>
            <a:off x="2589212" y="2133600"/>
            <a:ext cx="8915400" cy="4362734"/>
          </a:xfrm>
        </p:spPr>
        <p:txBody>
          <a:bodyPr/>
          <a:lstStyle/>
          <a:p>
            <a:pPr algn="just"/>
            <a:r>
              <a:rPr lang="ro-RO" sz="2200" b="1" dirty="0">
                <a:latin typeface="Arial" panose="020B0604020202020204" pitchFamily="34" charset="0"/>
                <a:cs typeface="Arial" panose="020B0604020202020204" pitchFamily="34" charset="0"/>
              </a:rPr>
              <a:t>nu sunt concepte care se exclud reciproc, ci conțin elemente care le fac </a:t>
            </a:r>
            <a:r>
              <a:rPr lang="ro-RO" sz="2200" b="1"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complementare</a:t>
            </a:r>
          </a:p>
          <a:p>
            <a:pPr algn="just"/>
            <a:endParaRPr lang="ro-RO" sz="1600" dirty="0">
              <a:latin typeface="Arial" panose="020B0604020202020204" pitchFamily="34" charset="0"/>
              <a:cs typeface="Arial" panose="020B0604020202020204" pitchFamily="34" charset="0"/>
            </a:endParaRPr>
          </a:p>
          <a:p>
            <a:pPr algn="just"/>
            <a:r>
              <a:rPr lang="ro-RO" sz="2200" dirty="0">
                <a:latin typeface="Arial" panose="020B0604020202020204" pitchFamily="34" charset="0"/>
                <a:cs typeface="Arial" panose="020B0604020202020204" pitchFamily="34" charset="0"/>
              </a:rPr>
              <a:t>procesul mai formal al regionalismului stabilește infrastructura și oferă resursele și motivațiile pentru ca regionalizarea să poată avea loc</a:t>
            </a:r>
          </a:p>
          <a:p>
            <a:pPr algn="just"/>
            <a:r>
              <a:rPr lang="ro-RO" sz="2200" dirty="0">
                <a:latin typeface="Arial" panose="020B0604020202020204" pitchFamily="34" charset="0"/>
                <a:cs typeface="Arial" panose="020B0604020202020204" pitchFamily="34" charset="0"/>
              </a:rPr>
              <a:t>regionalizarea informală poate constitui un factor de impulsionare pentru regionalism și o guvernare regională mai formală orientată înspre state</a:t>
            </a:r>
          </a:p>
          <a:p>
            <a:pPr lvl="1" algn="just"/>
            <a:r>
              <a:rPr lang="ro-RO" sz="2000" dirty="0">
                <a:latin typeface="Arial" panose="020B0604020202020204" pitchFamily="34" charset="0"/>
                <a:cs typeface="Arial" panose="020B0604020202020204" pitchFamily="34" charset="0"/>
              </a:rPr>
              <a:t>un determinant în crearea unor mecanisme regulatoare formale ale guvernării regionale (cazul Uniunii Europene)</a:t>
            </a:r>
          </a:p>
          <a:p>
            <a:endParaRPr lang="ro-RO" dirty="0"/>
          </a:p>
        </p:txBody>
      </p:sp>
    </p:spTree>
    <p:extLst>
      <p:ext uri="{BB962C8B-B14F-4D97-AF65-F5344CB8AC3E}">
        <p14:creationId xmlns:p14="http://schemas.microsoft.com/office/powerpoint/2010/main" val="562572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67962"/>
          </a:xfrm>
        </p:spPr>
        <p:txBody>
          <a:bodyPr>
            <a:normAutofit fontScale="90000"/>
          </a:bodyPr>
          <a:lstStyle/>
          <a:p>
            <a:r>
              <a:rPr lang="ro-RO" b="1" dirty="0">
                <a:latin typeface="Arial" panose="020B0604020202020204" pitchFamily="34" charset="0"/>
                <a:cs typeface="Arial" panose="020B0604020202020204" pitchFamily="34" charset="0"/>
              </a:rPr>
              <a:t>Nivele de integrare economică regională</a:t>
            </a:r>
          </a:p>
        </p:txBody>
      </p:sp>
      <p:sp>
        <p:nvSpPr>
          <p:cNvPr id="3" name="Content Placeholder 2"/>
          <p:cNvSpPr>
            <a:spLocks noGrp="1"/>
          </p:cNvSpPr>
          <p:nvPr>
            <p:ph idx="1"/>
          </p:nvPr>
        </p:nvSpPr>
        <p:spPr>
          <a:xfrm>
            <a:off x="2589212" y="2088106"/>
            <a:ext cx="8915400" cy="4531057"/>
          </a:xfrm>
        </p:spPr>
        <p:txBody>
          <a:bodyPr/>
          <a:lstStyle/>
          <a:p>
            <a:pPr marL="1428750" lvl="2" indent="-514350">
              <a:lnSpc>
                <a:spcPct val="150000"/>
              </a:lnSpc>
              <a:buFont typeface="+mj-lt"/>
              <a:buAutoNum type="arabicPeriod"/>
            </a:pPr>
            <a:r>
              <a:rPr lang="ro-RO" altLang="en-US" sz="2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Acord comercial preferențial</a:t>
            </a:r>
          </a:p>
          <a:p>
            <a:pPr marL="1428750" lvl="2" indent="-514350">
              <a:lnSpc>
                <a:spcPct val="150000"/>
              </a:lnSpc>
              <a:buFont typeface="+mj-lt"/>
              <a:buAutoNum type="arabicPeriod"/>
            </a:pPr>
            <a:r>
              <a:rPr lang="ro-RO" altLang="en-US" sz="2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Zonă de liber schimb</a:t>
            </a:r>
          </a:p>
          <a:p>
            <a:pPr marL="1428750" lvl="2" indent="-514350">
              <a:lnSpc>
                <a:spcPct val="150000"/>
              </a:lnSpc>
              <a:buFont typeface="+mj-lt"/>
              <a:buAutoNum type="arabicPeriod"/>
            </a:pPr>
            <a:r>
              <a:rPr lang="ro-RO" altLang="en-US" sz="2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Uniune vamală</a:t>
            </a:r>
          </a:p>
          <a:p>
            <a:pPr marL="1428750" lvl="2" indent="-514350">
              <a:lnSpc>
                <a:spcPct val="150000"/>
              </a:lnSpc>
              <a:buFont typeface="+mj-lt"/>
              <a:buAutoNum type="arabicPeriod"/>
            </a:pPr>
            <a:r>
              <a:rPr lang="ro-RO" altLang="en-US" sz="2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Piaţă comună</a:t>
            </a:r>
          </a:p>
          <a:p>
            <a:pPr marL="1428750" lvl="2" indent="-514350">
              <a:lnSpc>
                <a:spcPct val="150000"/>
              </a:lnSpc>
              <a:buFont typeface="+mj-lt"/>
              <a:buAutoNum type="arabicPeriod"/>
            </a:pPr>
            <a:r>
              <a:rPr lang="ro-RO" altLang="en-US" sz="2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Uniune economică (monetară)</a:t>
            </a:r>
          </a:p>
          <a:p>
            <a:pPr marL="1428750" lvl="2" indent="-514350">
              <a:lnSpc>
                <a:spcPct val="150000"/>
              </a:lnSpc>
              <a:buFont typeface="+mj-lt"/>
              <a:buAutoNum type="arabicPeriod"/>
            </a:pPr>
            <a:r>
              <a:rPr lang="ro-RO" altLang="en-US" sz="2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Integrare economică completă</a:t>
            </a:r>
          </a:p>
          <a:p>
            <a:pPr marL="914400" lvl="1" indent="-457200">
              <a:buNone/>
            </a:pPr>
            <a:endParaRPr lang="ro-RO" altLang="en-US" sz="2600" dirty="0">
              <a:latin typeface="Arial" panose="020B0604020202020204" pitchFamily="34" charset="0"/>
              <a:cs typeface="Arial" panose="020B0604020202020204" pitchFamily="34" charset="0"/>
            </a:endParaRPr>
          </a:p>
          <a:p>
            <a:endParaRPr lang="ro-RO" dirty="0"/>
          </a:p>
        </p:txBody>
      </p:sp>
    </p:spTree>
    <p:extLst>
      <p:ext uri="{BB962C8B-B14F-4D97-AF65-F5344CB8AC3E}">
        <p14:creationId xmlns:p14="http://schemas.microsoft.com/office/powerpoint/2010/main" val="132588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592925" y="624110"/>
            <a:ext cx="8911687" cy="645132"/>
          </a:xfrm>
        </p:spPr>
        <p:txBody>
          <a:bodyPr>
            <a:normAutofit fontScale="90000"/>
          </a:bodyPr>
          <a:lstStyle/>
          <a:p>
            <a:r>
              <a:rPr lang="ro-RO" altLang="ro-RO" sz="3800" b="1" dirty="0">
                <a:latin typeface="Arial" panose="020B0604020202020204" pitchFamily="34" charset="0"/>
                <a:cs typeface="Arial" panose="020B0604020202020204" pitchFamily="34" charset="0"/>
              </a:rPr>
              <a:t>Nivele de integrare regională</a:t>
            </a:r>
          </a:p>
        </p:txBody>
      </p:sp>
      <p:sp>
        <p:nvSpPr>
          <p:cNvPr id="3" name="Content Placeholder 2"/>
          <p:cNvSpPr>
            <a:spLocks noGrp="1"/>
          </p:cNvSpPr>
          <p:nvPr>
            <p:ph idx="1"/>
          </p:nvPr>
        </p:nvSpPr>
        <p:spPr>
          <a:xfrm>
            <a:off x="2592925" y="1902892"/>
            <a:ext cx="8543649" cy="4688977"/>
          </a:xfrm>
        </p:spPr>
        <p:txBody>
          <a:bodyPr/>
          <a:lstStyle/>
          <a:p>
            <a:pPr marL="0" indent="0" algn="just">
              <a:buNone/>
              <a:defRPr/>
            </a:pPr>
            <a:r>
              <a:rPr lang="ro-RO"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 Acordurile comerciale preferențiale</a:t>
            </a:r>
          </a:p>
          <a:p>
            <a:pPr marL="457200" indent="-457200" algn="just">
              <a:buFont typeface="Wingdings" panose="05000000000000000000" pitchFamily="2" charset="2"/>
              <a:buAutoNum type="arabicPeriod"/>
              <a:defRPr/>
            </a:pPr>
            <a:endParaRPr lang="ro-RO" sz="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lgn="just">
              <a:defRPr/>
            </a:pPr>
            <a:r>
              <a:rPr lang="ro-RO" sz="1800" dirty="0">
                <a:latin typeface="Arial" panose="020B0604020202020204" pitchFamily="34" charset="0"/>
                <a:cs typeface="Arial" panose="020B0604020202020204" pitchFamily="34" charset="0"/>
              </a:rPr>
              <a:t>cel mai simplu tip de acord</a:t>
            </a:r>
          </a:p>
          <a:p>
            <a:pPr lvl="2" algn="just">
              <a:defRPr/>
            </a:pPr>
            <a:r>
              <a:rPr lang="ro-RO" dirty="0">
                <a:latin typeface="Arial" panose="020B0604020202020204" pitchFamily="34" charset="0"/>
                <a:cs typeface="Arial" panose="020B0604020202020204" pitchFamily="34" charset="0"/>
              </a:rPr>
              <a:t>bilaterale sau regionale (</a:t>
            </a:r>
            <a:r>
              <a:rPr lang="ro-RO" i="1" dirty="0">
                <a:latin typeface="Arial" panose="020B0604020202020204" pitchFamily="34" charset="0"/>
                <a:cs typeface="Arial" panose="020B0604020202020204" pitchFamily="34" charset="0"/>
              </a:rPr>
              <a:t>blocuri comerciale</a:t>
            </a:r>
            <a:r>
              <a:rPr lang="ro-RO" dirty="0">
                <a:latin typeface="Arial" panose="020B0604020202020204" pitchFamily="34" charset="0"/>
                <a:cs typeface="Arial" panose="020B0604020202020204" pitchFamily="34" charset="0"/>
              </a:rPr>
              <a:t>)</a:t>
            </a:r>
          </a:p>
          <a:p>
            <a:pPr lvl="1" algn="just">
              <a:defRPr/>
            </a:pPr>
            <a:r>
              <a:rPr lang="ro-RO" sz="1800" dirty="0">
                <a:latin typeface="Arial" panose="020B0604020202020204" pitchFamily="34" charset="0"/>
                <a:cs typeface="Arial" panose="020B0604020202020204" pitchFamily="34" charset="0"/>
              </a:rPr>
              <a:t>acorduri prin care părţile procedează la acordarea reciprocă a unor concesii</a:t>
            </a:r>
          </a:p>
          <a:p>
            <a:pPr lvl="1" algn="just">
              <a:defRPr/>
            </a:pPr>
            <a:r>
              <a:rPr lang="ro-RO" sz="1800" dirty="0">
                <a:latin typeface="Arial" panose="020B0604020202020204" pitchFamily="34" charset="0"/>
                <a:cs typeface="Arial" panose="020B0604020202020204" pitchFamily="34" charset="0"/>
              </a:rPr>
              <a:t>conțin reduceri de taxe vamale de import, eliminări de contingente, dar nu presupun eliminarea completă a acestora</a:t>
            </a:r>
          </a:p>
          <a:p>
            <a:pPr lvl="1" algn="just">
              <a:defRPr/>
            </a:pPr>
            <a:endParaRPr lang="ro-RO" sz="1200" dirty="0">
              <a:latin typeface="Arial" panose="020B0604020202020204" pitchFamily="34" charset="0"/>
              <a:cs typeface="Arial" panose="020B0604020202020204" pitchFamily="34" charset="0"/>
            </a:endParaRPr>
          </a:p>
          <a:p>
            <a:pPr lvl="2" algn="just">
              <a:defRPr/>
            </a:pPr>
            <a:r>
              <a:rPr lang="ro-RO" dirty="0">
                <a:latin typeface="Arial" panose="020B0604020202020204" pitchFamily="34" charset="0"/>
                <a:cs typeface="Arial" panose="020B0604020202020204" pitchFamily="34" charset="0"/>
              </a:rPr>
              <a:t>EU – Mexico Trade </a:t>
            </a:r>
            <a:r>
              <a:rPr lang="ro-RO">
                <a:latin typeface="Arial" panose="020B0604020202020204" pitchFamily="34" charset="0"/>
                <a:cs typeface="Arial" panose="020B0604020202020204" pitchFamily="34" charset="0"/>
              </a:rPr>
              <a:t>Agreement </a:t>
            </a:r>
            <a:r>
              <a:rPr lang="ro-RO" i="1">
                <a:latin typeface="Arial" panose="020B0604020202020204" pitchFamily="34" charset="0"/>
                <a:cs typeface="Arial" panose="020B0604020202020204" pitchFamily="34" charset="0"/>
              </a:rPr>
              <a:t>(aflat în stadiul de negocieri - </a:t>
            </a:r>
            <a:r>
              <a:rPr lang="ro-RO" i="1" dirty="0">
                <a:latin typeface="Arial" panose="020B0604020202020204" pitchFamily="34" charset="0"/>
                <a:cs typeface="Arial" panose="020B0604020202020204" pitchFamily="34" charset="0"/>
              </a:rPr>
              <a:t>2020) - prevederi</a:t>
            </a:r>
            <a:r>
              <a:rPr lang="ro-RO" dirty="0">
                <a:latin typeface="Arial" panose="020B0604020202020204" pitchFamily="34" charset="0"/>
                <a:cs typeface="Arial" panose="020B0604020202020204" pitchFamily="34" charset="0"/>
              </a:rPr>
              <a:t>:</a:t>
            </a:r>
            <a:endParaRPr lang="ro-RO" i="1" dirty="0">
              <a:latin typeface="Arial" panose="020B0604020202020204" pitchFamily="34" charset="0"/>
              <a:cs typeface="Arial" panose="020B0604020202020204" pitchFamily="34" charset="0"/>
            </a:endParaRPr>
          </a:p>
          <a:p>
            <a:pPr lvl="3" algn="just">
              <a:defRPr/>
            </a:pPr>
            <a:r>
              <a:rPr lang="ro-RO" sz="1400" i="1" dirty="0">
                <a:latin typeface="Arial" panose="020B0604020202020204" pitchFamily="34" charset="0"/>
                <a:cs typeface="Arial" panose="020B0604020202020204" pitchFamily="34" charset="0"/>
              </a:rPr>
              <a:t>renunțarea la taxele vamale foarte mari folosite de</a:t>
            </a:r>
            <a:r>
              <a:rPr lang="en-US" sz="1400" i="1"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Mexic</a:t>
            </a:r>
            <a:r>
              <a:rPr lang="en-US" sz="1400" i="1" dirty="0">
                <a:latin typeface="Arial" panose="020B0604020202020204" pitchFamily="34" charset="0"/>
                <a:cs typeface="Arial" panose="020B0604020202020204" pitchFamily="34" charset="0"/>
              </a:rPr>
              <a:t> </a:t>
            </a:r>
            <a:r>
              <a:rPr lang="ro-RO" sz="1400" i="1" dirty="0">
                <a:latin typeface="Arial" panose="020B0604020202020204" pitchFamily="34" charset="0"/>
                <a:cs typeface="Arial" panose="020B0604020202020204" pitchFamily="34" charset="0"/>
              </a:rPr>
              <a:t>la importul alimentelor și băuturilor din Europa</a:t>
            </a:r>
          </a:p>
          <a:p>
            <a:pPr lvl="3" algn="just">
              <a:defRPr/>
            </a:pPr>
            <a:r>
              <a:rPr lang="ro-RO" sz="1400" i="1" dirty="0">
                <a:latin typeface="Arial" panose="020B0604020202020204" pitchFamily="34" charset="0"/>
                <a:cs typeface="Arial" panose="020B0604020202020204" pitchFamily="34" charset="0"/>
              </a:rPr>
              <a:t>permisiunea acordată firmelor din UE de a vinde mai multe servicii în Mexic</a:t>
            </a:r>
          </a:p>
          <a:p>
            <a:pPr lvl="3" algn="just">
              <a:defRPr/>
            </a:pPr>
            <a:r>
              <a:rPr lang="ro-RO" sz="1400" i="1" dirty="0">
                <a:latin typeface="Arial" panose="020B0604020202020204" pitchFamily="34" charset="0"/>
                <a:cs typeface="Arial" panose="020B0604020202020204" pitchFamily="34" charset="0"/>
              </a:rPr>
              <a:t>protecția drepturilor angajaților și protejarea mediului</a:t>
            </a:r>
          </a:p>
          <a:p>
            <a:pPr lvl="2" algn="just">
              <a:defRPr/>
            </a:pPr>
            <a:endParaRPr lang="ro-RO" i="1" dirty="0"/>
          </a:p>
          <a:p>
            <a:pPr algn="just">
              <a:defRPr/>
            </a:pPr>
            <a:endParaRPr lang="ro-RO" sz="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8555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592924" y="624110"/>
            <a:ext cx="8911687" cy="535950"/>
          </a:xfrm>
        </p:spPr>
        <p:txBody>
          <a:bodyPr>
            <a:normAutofit fontScale="90000"/>
          </a:bodyPr>
          <a:lstStyle/>
          <a:p>
            <a:r>
              <a:rPr lang="ro-RO" altLang="ro-RO" sz="3800" b="1" dirty="0">
                <a:latin typeface="Arial" panose="020B0604020202020204" pitchFamily="34" charset="0"/>
                <a:cs typeface="Arial" panose="020B0604020202020204" pitchFamily="34" charset="0"/>
              </a:rPr>
              <a:t>Acordul comercial UE – Mexic</a:t>
            </a:r>
          </a:p>
        </p:txBody>
      </p:sp>
      <p:pic>
        <p:nvPicPr>
          <p:cNvPr id="2150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0481" y="1420861"/>
            <a:ext cx="7799387"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150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592925" y="624110"/>
            <a:ext cx="8911687" cy="576893"/>
          </a:xfrm>
        </p:spPr>
        <p:txBody>
          <a:bodyPr>
            <a:normAutofit fontScale="90000"/>
          </a:bodyPr>
          <a:lstStyle/>
          <a:p>
            <a:r>
              <a:rPr lang="ro-RO" altLang="ro-RO" sz="3800" b="1" dirty="0">
                <a:latin typeface="Arial" panose="020B0604020202020204" pitchFamily="34" charset="0"/>
                <a:cs typeface="Arial" panose="020B0604020202020204" pitchFamily="34" charset="0"/>
              </a:rPr>
              <a:t>Nivele de integrare regională</a:t>
            </a:r>
          </a:p>
        </p:txBody>
      </p:sp>
      <p:sp>
        <p:nvSpPr>
          <p:cNvPr id="3" name="Content Placeholder 2"/>
          <p:cNvSpPr>
            <a:spLocks noGrp="1"/>
          </p:cNvSpPr>
          <p:nvPr>
            <p:ph idx="1"/>
          </p:nvPr>
        </p:nvSpPr>
        <p:spPr>
          <a:xfrm>
            <a:off x="2592925" y="1905000"/>
            <a:ext cx="8762012" cy="4727812"/>
          </a:xfrm>
        </p:spPr>
        <p:txBody>
          <a:bodyPr>
            <a:normAutofit/>
          </a:bodyPr>
          <a:lstStyle/>
          <a:p>
            <a:pPr marL="0" indent="0" algn="just">
              <a:buNone/>
              <a:defRPr/>
            </a:pPr>
            <a:r>
              <a:rPr lang="ro-RO" altLang="ro-RO" sz="2400" dirty="0">
                <a:effectLst>
                  <a:outerShdw blurRad="38100" dist="38100" dir="2700000" algn="tl">
                    <a:srgbClr val="C0C0C0"/>
                  </a:outerShdw>
                </a:effectLst>
                <a:latin typeface="Arial" panose="020B0604020202020204" pitchFamily="34" charset="0"/>
                <a:cs typeface="Arial" panose="020B0604020202020204" pitchFamily="34" charset="0"/>
              </a:rPr>
              <a:t>2. Zona de liber schimb</a:t>
            </a:r>
          </a:p>
          <a:p>
            <a:pPr marL="0" indent="0" algn="just">
              <a:buNone/>
              <a:defRPr/>
            </a:pPr>
            <a:endParaRPr lang="ro-RO" altLang="ro-RO" sz="1400" dirty="0">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defRPr/>
            </a:pPr>
            <a:r>
              <a:rPr lang="ro-RO" altLang="ro-RO" sz="1800" dirty="0">
                <a:latin typeface="Arial" panose="020B0604020202020204" pitchFamily="34" charset="0"/>
                <a:cs typeface="Arial" panose="020B0604020202020204" pitchFamily="34" charset="0"/>
              </a:rPr>
              <a:t>două sau mai multe state elimină barierele interne din calea comerțului – tarife, contingente, restricții la frontieră – dar își mențin propriile tarife în relația cu statele non-membre</a:t>
            </a:r>
          </a:p>
          <a:p>
            <a:pPr lvl="1" algn="just">
              <a:defRPr/>
            </a:pPr>
            <a:r>
              <a:rPr lang="ro-RO" altLang="ro-RO" sz="1800" dirty="0">
                <a:latin typeface="Arial" panose="020B0604020202020204" pitchFamily="34" charset="0"/>
                <a:cs typeface="Arial" panose="020B0604020202020204" pitchFamily="34" charset="0"/>
              </a:rPr>
              <a:t>libera circulație a bunurilor și serviciilor în interiorul zonei</a:t>
            </a:r>
          </a:p>
          <a:p>
            <a:pPr lvl="1" algn="just">
              <a:buFont typeface="Wingdings" panose="05000000000000000000" pitchFamily="2" charset="2"/>
              <a:buNone/>
              <a:defRPr/>
            </a:pPr>
            <a:endParaRPr lang="ro-RO" altLang="ro-RO" sz="1800" dirty="0">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buFont typeface="Wingdings" panose="05000000000000000000" pitchFamily="2" charset="2"/>
              <a:buNone/>
              <a:defRPr/>
            </a:pPr>
            <a:r>
              <a:rPr lang="ro-RO" altLang="ro-RO" sz="2000" dirty="0">
                <a:effectLst>
                  <a:outerShdw blurRad="38100" dist="38100" dir="2700000" algn="tl">
                    <a:srgbClr val="C0C0C0"/>
                  </a:outerShdw>
                </a:effectLst>
                <a:latin typeface="Arial" panose="020B0604020202020204" pitchFamily="34" charset="0"/>
                <a:cs typeface="Arial" panose="020B0604020202020204" pitchFamily="34" charset="0"/>
              </a:rPr>
              <a:t>Bariere comerciale</a:t>
            </a:r>
          </a:p>
          <a:p>
            <a:pPr lvl="1" algn="just">
              <a:defRPr/>
            </a:pPr>
            <a:r>
              <a:rPr lang="ro-RO" altLang="ro-RO" sz="1800" dirty="0">
                <a:latin typeface="Arial" panose="020B0604020202020204" pitchFamily="34" charset="0"/>
                <a:cs typeface="Arial" panose="020B0604020202020204" pitchFamily="34" charset="0"/>
              </a:rPr>
              <a:t>tarifare (taxe vamale)</a:t>
            </a:r>
          </a:p>
          <a:p>
            <a:pPr lvl="1" algn="just">
              <a:defRPr/>
            </a:pPr>
            <a:r>
              <a:rPr lang="ro-RO" altLang="ro-RO" sz="1800" dirty="0">
                <a:latin typeface="Arial" panose="020B0604020202020204" pitchFamily="34" charset="0"/>
                <a:cs typeface="Arial" panose="020B0604020202020204" pitchFamily="34" charset="0"/>
              </a:rPr>
              <a:t>netarifare</a:t>
            </a:r>
          </a:p>
          <a:p>
            <a:pPr lvl="1" algn="just">
              <a:buFont typeface="Wingdings" panose="05000000000000000000" pitchFamily="2" charset="2"/>
              <a:buNone/>
              <a:defRPr/>
            </a:pPr>
            <a:endParaRPr lang="ro-RO" altLang="ro-RO" dirty="0">
              <a:latin typeface="Arial" panose="020B0604020202020204" pitchFamily="34" charset="0"/>
              <a:cs typeface="Arial" panose="020B0604020202020204" pitchFamily="34" charset="0"/>
            </a:endParaRPr>
          </a:p>
          <a:p>
            <a:pPr lvl="1" algn="just">
              <a:defRPr/>
            </a:pPr>
            <a:r>
              <a:rPr lang="ro-RO" altLang="ro-RO" sz="2000" b="1" dirty="0">
                <a:effectLst>
                  <a:outerShdw blurRad="38100" dist="38100" dir="2700000" algn="tl">
                    <a:srgbClr val="C0C0C0"/>
                  </a:outerShdw>
                </a:effectLst>
                <a:latin typeface="Arial" panose="020B0604020202020204" pitchFamily="34" charset="0"/>
                <a:cs typeface="Arial" panose="020B0604020202020204" pitchFamily="34" charset="0"/>
              </a:rPr>
              <a:t>NAFTA</a:t>
            </a:r>
          </a:p>
        </p:txBody>
      </p:sp>
    </p:spTree>
    <p:extLst>
      <p:ext uri="{BB962C8B-B14F-4D97-AF65-F5344CB8AC3E}">
        <p14:creationId xmlns:p14="http://schemas.microsoft.com/office/powerpoint/2010/main" val="2082047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592925" y="624111"/>
            <a:ext cx="8911687" cy="645132"/>
          </a:xfrm>
        </p:spPr>
        <p:txBody>
          <a:bodyPr>
            <a:normAutofit fontScale="90000"/>
          </a:bodyPr>
          <a:lstStyle/>
          <a:p>
            <a:r>
              <a:rPr lang="ro-RO" altLang="ro-RO" sz="3800" b="1" dirty="0">
                <a:latin typeface="Arial" panose="020B0604020202020204" pitchFamily="34" charset="0"/>
                <a:cs typeface="Arial" panose="020B0604020202020204" pitchFamily="34" charset="0"/>
              </a:rPr>
              <a:t>Nivele de integrare regională</a:t>
            </a:r>
            <a:endParaRPr lang="ro-RO" altLang="ro-RO" sz="3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92925" y="1628775"/>
            <a:ext cx="8229600" cy="5229225"/>
          </a:xfrm>
        </p:spPr>
        <p:txBody>
          <a:bodyPr>
            <a:normAutofit lnSpcReduction="10000"/>
          </a:bodyPr>
          <a:lstStyle/>
          <a:p>
            <a:pPr marL="0" indent="0">
              <a:buNone/>
              <a:defRPr/>
            </a:pPr>
            <a:endParaRPr lang="ro-RO" altLang="ro-RO" sz="500" dirty="0">
              <a:effectLst>
                <a:outerShdw blurRad="38100" dist="38100" dir="2700000" algn="tl">
                  <a:srgbClr val="C0C0C0"/>
                </a:outerShdw>
              </a:effectLst>
            </a:endParaRPr>
          </a:p>
          <a:p>
            <a:pPr marL="0" indent="0">
              <a:buNone/>
              <a:defRPr/>
            </a:pPr>
            <a:r>
              <a:rPr lang="ro-RO" altLang="ro-RO" sz="2400" dirty="0">
                <a:effectLst>
                  <a:outerShdw blurRad="38100" dist="38100" dir="2700000" algn="tl">
                    <a:srgbClr val="C0C0C0"/>
                  </a:outerShdw>
                </a:effectLst>
                <a:latin typeface="Arial" panose="020B0604020202020204" pitchFamily="34" charset="0"/>
                <a:cs typeface="Arial" panose="020B0604020202020204" pitchFamily="34" charset="0"/>
              </a:rPr>
              <a:t>3. Uniunea vamală</a:t>
            </a:r>
          </a:p>
          <a:p>
            <a:pPr marL="0" indent="0">
              <a:buNone/>
              <a:defRPr/>
            </a:pPr>
            <a:endParaRPr lang="ro-RO" altLang="ro-RO" sz="1500" dirty="0">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defRPr/>
            </a:pPr>
            <a:r>
              <a:rPr lang="ro-RO" altLang="ro-RO" sz="2000" dirty="0">
                <a:latin typeface="Arial" panose="020B0604020202020204" pitchFamily="34" charset="0"/>
                <a:cs typeface="Arial" panose="020B0604020202020204" pitchFamily="34" charset="0"/>
              </a:rPr>
              <a:t>două sau mai multe state elimină barierele comerciale interne și introduc un tarif extern comun</a:t>
            </a:r>
          </a:p>
          <a:p>
            <a:pPr lvl="2" algn="just">
              <a:defRPr/>
            </a:pPr>
            <a:r>
              <a:rPr lang="ro-RO" altLang="ro-RO" sz="1600" dirty="0">
                <a:latin typeface="Arial" panose="020B0604020202020204" pitchFamily="34" charset="0"/>
                <a:cs typeface="Arial" panose="020B0604020202020204" pitchFamily="34" charset="0"/>
              </a:rPr>
              <a:t>teritoriu vamal unic al țărilor membre și o politică comercială comună față de terți</a:t>
            </a:r>
          </a:p>
          <a:p>
            <a:pPr lvl="1" algn="just">
              <a:defRPr/>
            </a:pPr>
            <a:endParaRPr lang="ro-RO" altLang="ro-RO" sz="2000" dirty="0">
              <a:latin typeface="Arial" panose="020B0604020202020204" pitchFamily="34" charset="0"/>
              <a:cs typeface="Arial" panose="020B0604020202020204" pitchFamily="34" charset="0"/>
            </a:endParaRPr>
          </a:p>
          <a:p>
            <a:pPr lvl="1" algn="just">
              <a:defRPr/>
            </a:pPr>
            <a:r>
              <a:rPr lang="ro-RO" altLang="ro-RO" sz="2000" dirty="0">
                <a:latin typeface="Arial" panose="020B0604020202020204" pitchFamily="34" charset="0"/>
                <a:cs typeface="Arial" panose="020B0604020202020204" pitchFamily="34" charset="0"/>
              </a:rPr>
              <a:t>crearea sa provoacă anumite </a:t>
            </a:r>
            <a:r>
              <a:rPr lang="ro-RO" altLang="ro-RO" sz="20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modificări</a:t>
            </a:r>
            <a:r>
              <a:rPr lang="ro-RO" altLang="ro-RO" sz="2000" dirty="0">
                <a:latin typeface="Arial" panose="020B0604020202020204" pitchFamily="34" charset="0"/>
                <a:cs typeface="Arial" panose="020B0604020202020204" pitchFamily="34" charset="0"/>
              </a:rPr>
              <a:t> </a:t>
            </a:r>
            <a:r>
              <a:rPr lang="ro-RO" altLang="ro-RO" sz="20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ale fluxurilor comerciale</a:t>
            </a:r>
            <a:r>
              <a:rPr lang="ro-RO" altLang="ro-RO" sz="2000" dirty="0">
                <a:latin typeface="Arial" panose="020B0604020202020204" pitchFamily="34" charset="0"/>
                <a:cs typeface="Arial" panose="020B0604020202020204" pitchFamily="34" charset="0"/>
              </a:rPr>
              <a:t> ale țărilor participante </a:t>
            </a:r>
            <a:r>
              <a:rPr lang="ro-RO" altLang="ro-RO"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---&gt;</a:t>
            </a:r>
            <a:r>
              <a:rPr lang="ro-RO" altLang="ro-RO" sz="2000" dirty="0">
                <a:latin typeface="Arial" panose="020B0604020202020204" pitchFamily="34" charset="0"/>
                <a:cs typeface="Arial" panose="020B0604020202020204" pitchFamily="34" charset="0"/>
              </a:rPr>
              <a:t> sunt încurajate schimburile comerciale reciproce și descurajate (restrânse relativ) schimburile comerciale cu terții</a:t>
            </a:r>
          </a:p>
          <a:p>
            <a:pPr lvl="1" algn="just">
              <a:defRPr/>
            </a:pPr>
            <a:endParaRPr lang="ro-RO" altLang="ro-RO" sz="1000" i="1" dirty="0">
              <a:latin typeface="Arial" panose="020B0604020202020204" pitchFamily="34" charset="0"/>
              <a:cs typeface="Arial" panose="020B0604020202020204" pitchFamily="34" charset="0"/>
            </a:endParaRPr>
          </a:p>
          <a:p>
            <a:pPr lvl="2" algn="just">
              <a:defRPr/>
            </a:pPr>
            <a:r>
              <a:rPr lang="ro-RO" altLang="ro-RO" sz="18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Creare de comerț</a:t>
            </a:r>
          </a:p>
          <a:p>
            <a:pPr lvl="2" algn="just">
              <a:defRPr/>
            </a:pPr>
            <a:endParaRPr lang="ro-RO" altLang="ro-RO" sz="5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2" algn="just">
              <a:defRPr/>
            </a:pPr>
            <a:r>
              <a:rPr lang="ro-RO" altLang="ro-RO" sz="18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Deturnare (deviere) de comerț</a:t>
            </a:r>
          </a:p>
          <a:p>
            <a:pPr marL="0" indent="0">
              <a:defRPr/>
            </a:pPr>
            <a:endParaRPr lang="ro-RO" altLang="ro-RO" sz="600" dirty="0">
              <a:effectLst>
                <a:outerShdw blurRad="38100" dist="38100" dir="2700000" algn="tl">
                  <a:srgbClr val="C0C0C0"/>
                </a:outerShdw>
              </a:effectLst>
            </a:endParaRPr>
          </a:p>
          <a:p>
            <a:pPr marL="0" indent="0">
              <a:buNone/>
              <a:defRPr/>
            </a:pPr>
            <a:endParaRPr lang="ro-RO" altLang="ro-RO" sz="600" dirty="0">
              <a:effectLst>
                <a:outerShdw blurRad="38100" dist="38100" dir="2700000" algn="tl">
                  <a:srgbClr val="C0C0C0"/>
                </a:outerShdw>
              </a:effectLst>
            </a:endParaRPr>
          </a:p>
          <a:p>
            <a:pPr marL="0" indent="0">
              <a:buNone/>
              <a:defRPr/>
            </a:pPr>
            <a:endParaRPr lang="ro-RO" altLang="ro-RO" sz="1600" dirty="0"/>
          </a:p>
        </p:txBody>
      </p:sp>
    </p:spTree>
    <p:extLst>
      <p:ext uri="{BB962C8B-B14F-4D97-AF65-F5344CB8AC3E}">
        <p14:creationId xmlns:p14="http://schemas.microsoft.com/office/powerpoint/2010/main" val="3620525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592925" y="624110"/>
            <a:ext cx="8911687" cy="658780"/>
          </a:xfrm>
        </p:spPr>
        <p:txBody>
          <a:bodyPr>
            <a:normAutofit fontScale="90000"/>
          </a:bodyPr>
          <a:lstStyle/>
          <a:p>
            <a:r>
              <a:rPr lang="ro-RO" altLang="ro-RO" sz="3800" b="1" dirty="0">
                <a:latin typeface="Arial" panose="020B0604020202020204" pitchFamily="34" charset="0"/>
                <a:cs typeface="Arial" panose="020B0604020202020204" pitchFamily="34" charset="0"/>
              </a:rPr>
              <a:t>Nivele de integrare regională</a:t>
            </a:r>
            <a:endParaRPr lang="ro-RO" altLang="ro-RO" sz="3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718178" y="1514900"/>
            <a:ext cx="8786433" cy="5343099"/>
          </a:xfrm>
        </p:spPr>
        <p:txBody>
          <a:bodyPr>
            <a:normAutofit lnSpcReduction="10000"/>
          </a:bodyPr>
          <a:lstStyle/>
          <a:p>
            <a:pPr marL="0" indent="0">
              <a:buNone/>
              <a:defRPr/>
            </a:pPr>
            <a:r>
              <a:rPr lang="ro-RO" altLang="ro-RO" sz="2400" dirty="0">
                <a:effectLst>
                  <a:outerShdw blurRad="38100" dist="38100" dir="2700000" algn="tl">
                    <a:srgbClr val="C0C0C0"/>
                  </a:outerShdw>
                </a:effectLst>
                <a:latin typeface="Arial" panose="020B0604020202020204" pitchFamily="34" charset="0"/>
                <a:cs typeface="Arial" panose="020B0604020202020204" pitchFamily="34" charset="0"/>
              </a:rPr>
              <a:t>3. Uniunea vamală</a:t>
            </a:r>
          </a:p>
          <a:p>
            <a:pPr marL="0" indent="0">
              <a:buNone/>
              <a:defRPr/>
            </a:pPr>
            <a:endParaRPr lang="ro-RO" altLang="ro-RO" sz="2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defRPr/>
            </a:pPr>
            <a:r>
              <a:rPr lang="ro-RO" altLang="ro-RO" sz="19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Creare de comerț</a:t>
            </a:r>
          </a:p>
          <a:p>
            <a:pPr algn="just">
              <a:defRPr/>
            </a:pPr>
            <a:r>
              <a:rPr lang="ro-RO" altLang="ro-RO" sz="1900" dirty="0">
                <a:latin typeface="Arial" panose="020B0604020202020204" pitchFamily="34" charset="0"/>
                <a:cs typeface="Arial" panose="020B0604020202020204" pitchFamily="34" charset="0"/>
              </a:rPr>
              <a:t>apariția de noi fluxuri comerciale în cadrul uniunii care înlocuiesc sursele de furnizare mai puțin eficiente cu sursele cele mai avantajoase din punctul de vedere al costurilor de producție</a:t>
            </a:r>
          </a:p>
          <a:p>
            <a:pPr marL="0" indent="0">
              <a:buNone/>
              <a:defRPr/>
            </a:pPr>
            <a:endParaRPr lang="ro-RO" altLang="ro-RO" sz="4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defRPr/>
            </a:pPr>
            <a:r>
              <a:rPr lang="ro-RO" altLang="ro-RO" sz="19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Deturnare (deviere) de comerț</a:t>
            </a:r>
          </a:p>
          <a:p>
            <a:pPr algn="just">
              <a:defRPr/>
            </a:pPr>
            <a:r>
              <a:rPr lang="ro-RO" altLang="ro-RO" sz="1900" dirty="0">
                <a:latin typeface="Arial" panose="020B0604020202020204" pitchFamily="34" charset="0"/>
                <a:cs typeface="Arial" panose="020B0604020202020204" pitchFamily="34" charset="0"/>
              </a:rPr>
              <a:t>înlocuirea surselor mai eficiente (sub aspectul costurilor de producție) de furnizare a mărfurilor din afara uniunii vamale cu surse interne din cadrul uniunii mai puțin avantajoase (eficiente)</a:t>
            </a:r>
          </a:p>
          <a:p>
            <a:pPr algn="just">
              <a:defRPr/>
            </a:pPr>
            <a:endParaRPr lang="ro-RO" altLang="ro-RO" sz="400" dirty="0">
              <a:latin typeface="Arial" panose="020B0604020202020204" pitchFamily="34" charset="0"/>
              <a:cs typeface="Arial" panose="020B0604020202020204" pitchFamily="34" charset="0"/>
            </a:endParaRPr>
          </a:p>
          <a:p>
            <a:pPr marL="0" indent="0" algn="just">
              <a:buNone/>
              <a:defRPr/>
            </a:pPr>
            <a:r>
              <a:rPr lang="ro-RO" altLang="ro-RO" sz="19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Efectul net </a:t>
            </a:r>
            <a:r>
              <a:rPr lang="ro-RO" altLang="ro-RO" sz="1900" dirty="0">
                <a:latin typeface="Arial" panose="020B0604020202020204" pitchFamily="34" charset="0"/>
                <a:cs typeface="Arial" panose="020B0604020202020204" pitchFamily="34" charset="0"/>
              </a:rPr>
              <a:t>= diferența dintre efectul de creare de comerț (EC) și efectul de deturnare de comerț (ED)</a:t>
            </a:r>
          </a:p>
          <a:p>
            <a:pPr lvl="1" algn="just">
              <a:defRPr/>
            </a:pPr>
            <a:r>
              <a:rPr lang="ro-RO" altLang="ro-RO" dirty="0">
                <a:latin typeface="Arial" panose="020B0604020202020204" pitchFamily="34" charset="0"/>
                <a:cs typeface="Arial" panose="020B0604020202020204" pitchFamily="34" charset="0"/>
              </a:rPr>
              <a:t>dacă uniunea produce cu precădere EC – liberalizarea comerțului internațional este benefică</a:t>
            </a:r>
          </a:p>
          <a:p>
            <a:pPr lvl="1" algn="just">
              <a:defRPr/>
            </a:pPr>
            <a:r>
              <a:rPr lang="ro-RO" altLang="ro-RO" dirty="0">
                <a:latin typeface="Arial" panose="020B0604020202020204" pitchFamily="34" charset="0"/>
                <a:cs typeface="Arial" panose="020B0604020202020204" pitchFamily="34" charset="0"/>
              </a:rPr>
              <a:t>dacă uniunea determină cu precădere ED – influențează nefavorabil liberalizarea comerțului </a:t>
            </a:r>
          </a:p>
          <a:p>
            <a:pPr marL="0" indent="0">
              <a:defRPr/>
            </a:pPr>
            <a:endParaRPr lang="ro-RO" altLang="ro-RO" sz="2000" dirty="0">
              <a:effectLst>
                <a:outerShdw blurRad="38100" dist="38100" dir="2700000" algn="tl">
                  <a:srgbClr val="C0C0C0"/>
                </a:outerShdw>
              </a:effectLst>
            </a:endParaRPr>
          </a:p>
          <a:p>
            <a:pPr marL="0" indent="0">
              <a:buNone/>
              <a:defRPr/>
            </a:pPr>
            <a:endParaRPr lang="ro-RO" altLang="ro-RO" sz="600" dirty="0">
              <a:effectLst>
                <a:outerShdw blurRad="38100" dist="38100" dir="2700000" algn="tl">
                  <a:srgbClr val="C0C0C0"/>
                </a:outerShdw>
              </a:effectLst>
            </a:endParaRPr>
          </a:p>
          <a:p>
            <a:pPr marL="0" indent="0">
              <a:buNone/>
              <a:defRPr/>
            </a:pPr>
            <a:endParaRPr lang="ro-RO" altLang="ro-RO" sz="1600" dirty="0"/>
          </a:p>
        </p:txBody>
      </p:sp>
    </p:spTree>
    <p:extLst>
      <p:ext uri="{BB962C8B-B14F-4D97-AF65-F5344CB8AC3E}">
        <p14:creationId xmlns:p14="http://schemas.microsoft.com/office/powerpoint/2010/main" val="2025333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592925" y="624110"/>
            <a:ext cx="8911687" cy="549597"/>
          </a:xfrm>
        </p:spPr>
        <p:txBody>
          <a:bodyPr>
            <a:normAutofit fontScale="90000"/>
          </a:bodyPr>
          <a:lstStyle/>
          <a:p>
            <a:r>
              <a:rPr lang="ro-RO" altLang="ro-RO" sz="3800" b="1" dirty="0">
                <a:latin typeface="Arial" panose="020B0604020202020204" pitchFamily="34" charset="0"/>
                <a:cs typeface="Arial" panose="020B0604020202020204" pitchFamily="34" charset="0"/>
              </a:rPr>
              <a:t>Nivele de integrare regională</a:t>
            </a:r>
            <a:endParaRPr lang="ro-RO" altLang="ro-RO" sz="3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690884" y="1615129"/>
            <a:ext cx="8418394" cy="4580955"/>
          </a:xfrm>
        </p:spPr>
        <p:txBody>
          <a:bodyPr/>
          <a:lstStyle/>
          <a:p>
            <a:pPr marL="0" indent="0">
              <a:buNone/>
              <a:defRPr/>
            </a:pPr>
            <a:endParaRPr lang="ro-RO" altLang="ro-RO" sz="2000" dirty="0">
              <a:effectLst>
                <a:outerShdw blurRad="38100" dist="38100" dir="2700000" algn="tl">
                  <a:srgbClr val="C0C0C0"/>
                </a:outerShdw>
              </a:effectLst>
            </a:endParaRPr>
          </a:p>
          <a:p>
            <a:pPr marL="0" indent="0">
              <a:buNone/>
              <a:defRPr/>
            </a:pPr>
            <a:endParaRPr lang="ro-RO" altLang="ro-RO" sz="600" dirty="0">
              <a:effectLst>
                <a:outerShdw blurRad="38100" dist="38100" dir="2700000" algn="tl">
                  <a:srgbClr val="C0C0C0"/>
                </a:outerShdw>
              </a:effectLst>
            </a:endParaRPr>
          </a:p>
          <a:p>
            <a:pPr marL="0" indent="0">
              <a:buNone/>
              <a:defRPr/>
            </a:pPr>
            <a:r>
              <a:rPr lang="ro-RO" altLang="ro-RO" sz="2400" dirty="0">
                <a:effectLst>
                  <a:outerShdw blurRad="38100" dist="38100" dir="2700000" algn="tl">
                    <a:srgbClr val="C0C0C0"/>
                  </a:outerShdw>
                </a:effectLst>
                <a:latin typeface="Arial" panose="020B0604020202020204" pitchFamily="34" charset="0"/>
                <a:cs typeface="Arial" panose="020B0604020202020204" pitchFamily="34" charset="0"/>
              </a:rPr>
              <a:t>4. Piața comună</a:t>
            </a:r>
          </a:p>
          <a:p>
            <a:pPr lvl="1" algn="just">
              <a:buClr>
                <a:schemeClr val="bg2"/>
              </a:buClr>
              <a:defRPr/>
            </a:pPr>
            <a:r>
              <a:rPr lang="ro-RO" altLang="ro-RO" sz="2000" dirty="0">
                <a:latin typeface="Arial" panose="020B0604020202020204" pitchFamily="34" charset="0"/>
                <a:cs typeface="Arial" panose="020B0604020202020204" pitchFamily="34" charset="0"/>
              </a:rPr>
              <a:t>comerțul liber cu bunuri și servicii + libera circulație a factorilor de producție (munca și capitalul) între statele membre</a:t>
            </a:r>
          </a:p>
          <a:p>
            <a:pPr marL="1123950" lvl="2" indent="-273050" algn="just">
              <a:buClr>
                <a:schemeClr val="bg2"/>
              </a:buClr>
              <a:defRPr/>
            </a:pPr>
            <a:r>
              <a:rPr lang="ro-RO" altLang="ro-RO" sz="1600" dirty="0">
                <a:latin typeface="Arial" panose="020B0604020202020204" pitchFamily="34" charset="0"/>
                <a:cs typeface="Arial" panose="020B0604020202020204" pitchFamily="34" charset="0"/>
              </a:rPr>
              <a:t>o piață mai largă accesibilă tuturor companiilor</a:t>
            </a:r>
          </a:p>
          <a:p>
            <a:pPr marL="1123950" lvl="2" indent="-273050" algn="just">
              <a:buClr>
                <a:schemeClr val="bg2"/>
              </a:buClr>
              <a:defRPr/>
            </a:pPr>
            <a:r>
              <a:rPr lang="ro-RO" altLang="ro-RO" sz="1600" dirty="0">
                <a:latin typeface="Arial" panose="020B0604020202020204" pitchFamily="34" charset="0"/>
                <a:cs typeface="Arial" panose="020B0604020202020204" pitchFamily="34" charset="0"/>
              </a:rPr>
              <a:t>firmele își pot extinde activitatea și în alte state-membre</a:t>
            </a:r>
          </a:p>
          <a:p>
            <a:pPr marL="0" indent="0">
              <a:buNone/>
              <a:defRPr/>
            </a:pPr>
            <a:endParaRPr lang="ro-RO" altLang="ro-RO" sz="600" dirty="0">
              <a:effectLst>
                <a:outerShdw blurRad="38100" dist="38100" dir="2700000" algn="tl">
                  <a:srgbClr val="C0C0C0"/>
                </a:outerShdw>
              </a:effectLst>
              <a:latin typeface="Arial" panose="020B0604020202020204" pitchFamily="34" charset="0"/>
              <a:cs typeface="Arial" panose="020B0604020202020204" pitchFamily="34" charset="0"/>
            </a:endParaRPr>
          </a:p>
          <a:p>
            <a:pPr marL="0" indent="0">
              <a:buNone/>
              <a:defRPr/>
            </a:pPr>
            <a:endParaRPr lang="ro-RO" altLang="ro-RO" sz="1600" dirty="0"/>
          </a:p>
        </p:txBody>
      </p:sp>
    </p:spTree>
    <p:extLst>
      <p:ext uri="{BB962C8B-B14F-4D97-AF65-F5344CB8AC3E}">
        <p14:creationId xmlns:p14="http://schemas.microsoft.com/office/powerpoint/2010/main" val="3288304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592925" y="624110"/>
            <a:ext cx="8911687" cy="576893"/>
          </a:xfrm>
        </p:spPr>
        <p:txBody>
          <a:bodyPr>
            <a:normAutofit fontScale="90000"/>
          </a:bodyPr>
          <a:lstStyle/>
          <a:p>
            <a:r>
              <a:rPr lang="ro-RO" altLang="ro-RO" sz="3800" b="1" dirty="0">
                <a:latin typeface="Arial" panose="020B0604020202020204" pitchFamily="34" charset="0"/>
                <a:cs typeface="Arial" panose="020B0604020202020204" pitchFamily="34" charset="0"/>
              </a:rPr>
              <a:t>Nivele de integrare regională</a:t>
            </a:r>
            <a:endParaRPr lang="ro-RO" altLang="ro-RO" sz="3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933968" y="1557338"/>
            <a:ext cx="8229600" cy="5300662"/>
          </a:xfrm>
        </p:spPr>
        <p:txBody>
          <a:bodyPr>
            <a:normAutofit fontScale="92500" lnSpcReduction="20000"/>
          </a:bodyPr>
          <a:lstStyle/>
          <a:p>
            <a:pPr marL="0" indent="0">
              <a:buNone/>
              <a:defRPr/>
            </a:pPr>
            <a:r>
              <a:rPr lang="ro-RO" altLang="ro-RO" sz="2200" dirty="0">
                <a:effectLst>
                  <a:outerShdw blurRad="38100" dist="38100" dir="2700000" algn="tl">
                    <a:srgbClr val="C0C0C0"/>
                  </a:outerShdw>
                </a:effectLst>
                <a:latin typeface="Arial" panose="020B0604020202020204" pitchFamily="34" charset="0"/>
                <a:cs typeface="Arial" panose="020B0604020202020204" pitchFamily="34" charset="0"/>
              </a:rPr>
              <a:t>5. Uniunea Economică</a:t>
            </a:r>
          </a:p>
          <a:p>
            <a:pPr lvl="1" algn="just">
              <a:defRPr/>
            </a:pPr>
            <a:r>
              <a:rPr lang="ro-RO" altLang="ro-RO" sz="1900" dirty="0">
                <a:latin typeface="Arial" panose="020B0604020202020204" pitchFamily="34" charset="0"/>
                <a:cs typeface="Arial" panose="020B0604020202020204" pitchFamily="34" charset="0"/>
              </a:rPr>
              <a:t>întrunește toate caracteristicile pieței comune </a:t>
            </a:r>
          </a:p>
          <a:p>
            <a:pPr lvl="1" algn="just">
              <a:defRPr/>
            </a:pPr>
            <a:r>
              <a:rPr lang="ro-RO" altLang="ro-RO" sz="1900" dirty="0">
                <a:latin typeface="Arial" panose="020B0604020202020204" pitchFamily="34" charset="0"/>
                <a:cs typeface="Arial" panose="020B0604020202020204" pitchFamily="34" charset="0"/>
              </a:rPr>
              <a:t>în plus, toate statele își coordonează politicile economice fundamentale (rata dobânzii, rata de schimb)</a:t>
            </a:r>
          </a:p>
          <a:p>
            <a:pPr marL="1123950" lvl="2" indent="-273050">
              <a:defRPr/>
            </a:pPr>
            <a:r>
              <a:rPr lang="ro-RO" altLang="ro-RO" sz="1500" dirty="0">
                <a:latin typeface="Arial" panose="020B0604020202020204" pitchFamily="34" charset="0"/>
                <a:cs typeface="Arial" panose="020B0604020202020204" pitchFamily="34" charset="0"/>
              </a:rPr>
              <a:t>monedă unică</a:t>
            </a:r>
          </a:p>
          <a:p>
            <a:pPr marL="1123950" lvl="2" indent="-273050">
              <a:defRPr/>
            </a:pPr>
            <a:r>
              <a:rPr lang="ro-RO" altLang="ro-RO" sz="1500" i="1" dirty="0">
                <a:latin typeface="Arial" panose="020B0604020202020204" pitchFamily="34" charset="0"/>
                <a:cs typeface="Arial" panose="020B0604020202020204" pitchFamily="34" charset="0"/>
              </a:rPr>
              <a:t>Zona Euro</a:t>
            </a:r>
            <a:endParaRPr lang="ro-RO" altLang="ro-RO" sz="1500" dirty="0">
              <a:latin typeface="Arial" panose="020B0604020202020204" pitchFamily="34" charset="0"/>
              <a:cs typeface="Arial" panose="020B0604020202020204" pitchFamily="34" charset="0"/>
            </a:endParaRPr>
          </a:p>
          <a:p>
            <a:pPr lvl="1" algn="just">
              <a:defRPr/>
            </a:pPr>
            <a:r>
              <a:rPr lang="ro-RO" altLang="ro-RO" sz="1900" dirty="0">
                <a:latin typeface="Arial" panose="020B0604020202020204" pitchFamily="34" charset="0"/>
                <a:cs typeface="Arial" panose="020B0604020202020204" pitchFamily="34" charset="0"/>
              </a:rPr>
              <a:t>o formă de integrare adâncă, care presupune:</a:t>
            </a:r>
          </a:p>
          <a:p>
            <a:pPr lvl="2" algn="just">
              <a:defRPr/>
            </a:pPr>
            <a:r>
              <a:rPr lang="ro-RO" altLang="ro-RO" sz="1500" dirty="0">
                <a:latin typeface="Arial" panose="020B0604020202020204" pitchFamily="34" charset="0"/>
                <a:cs typeface="Arial" panose="020B0604020202020204" pitchFamily="34" charset="0"/>
              </a:rPr>
              <a:t>elimininarea barierelor din comerțul cu bunuri și servicii</a:t>
            </a:r>
          </a:p>
          <a:p>
            <a:pPr lvl="2" algn="just">
              <a:defRPr/>
            </a:pPr>
            <a:r>
              <a:rPr lang="ro-RO" altLang="ro-RO" sz="1500" dirty="0">
                <a:latin typeface="Arial" panose="020B0604020202020204" pitchFamily="34" charset="0"/>
                <a:cs typeface="Arial" panose="020B0604020202020204" pitchFamily="34" charset="0"/>
              </a:rPr>
              <a:t>un tarif extern comun</a:t>
            </a:r>
          </a:p>
          <a:p>
            <a:pPr lvl="2" algn="just">
              <a:defRPr/>
            </a:pPr>
            <a:r>
              <a:rPr lang="ro-RO" altLang="ro-RO" sz="1500" dirty="0">
                <a:latin typeface="Arial" panose="020B0604020202020204" pitchFamily="34" charset="0"/>
                <a:cs typeface="Arial" panose="020B0604020202020204" pitchFamily="34" charset="0"/>
              </a:rPr>
              <a:t>libera circulație a factorilor de producție</a:t>
            </a:r>
          </a:p>
          <a:p>
            <a:pPr lvl="2" algn="just">
              <a:defRPr/>
            </a:pPr>
            <a:r>
              <a:rPr lang="ro-RO" altLang="ro-RO" sz="1500" dirty="0">
                <a:latin typeface="Arial" panose="020B0604020202020204" pitchFamily="34" charset="0"/>
                <a:cs typeface="Arial" panose="020B0604020202020204" pitchFamily="34" charset="0"/>
              </a:rPr>
              <a:t>free movement of the factors pf production</a:t>
            </a:r>
          </a:p>
          <a:p>
            <a:pPr lvl="2" algn="just">
              <a:defRPr/>
            </a:pPr>
            <a:r>
              <a:rPr lang="ro-RO" altLang="ro-RO" sz="1500" dirty="0">
                <a:latin typeface="Arial" panose="020B0604020202020204" pitchFamily="34" charset="0"/>
                <a:cs typeface="Arial" panose="020B0604020202020204" pitchFamily="34" charset="0"/>
              </a:rPr>
              <a:t>armonizarea politicilor economice</a:t>
            </a:r>
          </a:p>
          <a:p>
            <a:pPr marL="850900" lvl="2" indent="0">
              <a:buNone/>
              <a:defRPr/>
            </a:pPr>
            <a:endParaRPr lang="ro-RO" altLang="ro-RO" sz="1000" i="1" dirty="0">
              <a:latin typeface="Arial" panose="020B0604020202020204" pitchFamily="34" charset="0"/>
              <a:cs typeface="Arial" panose="020B0604020202020204" pitchFamily="34" charset="0"/>
            </a:endParaRPr>
          </a:p>
          <a:p>
            <a:pPr marL="0" lvl="2" indent="0">
              <a:buNone/>
              <a:defRPr/>
            </a:pPr>
            <a:r>
              <a:rPr lang="ro-RO" altLang="ro-RO" sz="2200" dirty="0">
                <a:solidFill>
                  <a:srgbClr val="00B0F0"/>
                </a:solidFill>
                <a:effectLst>
                  <a:outerShdw blurRad="38100" dist="38100" dir="2700000" algn="tl">
                    <a:srgbClr val="C0C0C0"/>
                  </a:outerShdw>
                </a:effectLst>
                <a:latin typeface="Arial" panose="020B0604020202020204" pitchFamily="34" charset="0"/>
                <a:cs typeface="Arial" panose="020B0604020202020204" pitchFamily="34" charset="0"/>
              </a:rPr>
              <a:t>6. Integrare economică completă</a:t>
            </a:r>
          </a:p>
          <a:p>
            <a:pPr lvl="1" algn="just">
              <a:defRPr/>
            </a:pPr>
            <a:r>
              <a:rPr lang="ro-RO" altLang="ro-RO" sz="1900" dirty="0">
                <a:latin typeface="Arial" panose="020B0604020202020204" pitchFamily="34" charset="0"/>
                <a:cs typeface="Arial" panose="020B0604020202020204" pitchFamily="34" charset="0"/>
              </a:rPr>
              <a:t>unificarea completă a economiilor membre și o politică comună în cele mai importante domenii (monetar, fiscal)</a:t>
            </a:r>
          </a:p>
          <a:p>
            <a:pPr lvl="1" algn="just">
              <a:defRPr/>
            </a:pPr>
            <a:r>
              <a:rPr lang="ro-RO" altLang="ro-RO" sz="1900" dirty="0">
                <a:latin typeface="Arial" panose="020B0604020202020204" pitchFamily="34" charset="0"/>
                <a:cs typeface="Arial" panose="020B0604020202020204" pitchFamily="34" charset="0"/>
              </a:rPr>
              <a:t>politică macroeconomică comună (unitară)</a:t>
            </a:r>
            <a:endParaRPr lang="ro-RO" altLang="ro-RO"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9950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592924" y="624110"/>
            <a:ext cx="8911687" cy="672427"/>
          </a:xfrm>
        </p:spPr>
        <p:txBody>
          <a:bodyPr/>
          <a:lstStyle/>
          <a:p>
            <a:pPr algn="ctr"/>
            <a:r>
              <a:rPr lang="ro-RO" altLang="ro-RO" b="1" dirty="0">
                <a:latin typeface="Arial" panose="020B0604020202020204" pitchFamily="34" charset="0"/>
                <a:cs typeface="Arial" panose="020B0604020202020204" pitchFamily="34" charset="0"/>
              </a:rPr>
              <a:t>Nivele de integrare regională</a:t>
            </a:r>
          </a:p>
        </p:txBody>
      </p:sp>
      <p:pic>
        <p:nvPicPr>
          <p:cNvPr id="2867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9502" y="1448156"/>
            <a:ext cx="7058025"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89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677236" y="590882"/>
            <a:ext cx="8229600" cy="622939"/>
          </a:xfrm>
        </p:spPr>
        <p:txBody>
          <a:bodyPr/>
          <a:lstStyle/>
          <a:p>
            <a:r>
              <a:rPr lang="ro-RO" altLang="ro-RO" sz="3100" b="1" dirty="0">
                <a:latin typeface="Arial" panose="020B0604020202020204" pitchFamily="34" charset="0"/>
                <a:cs typeface="Arial" panose="020B0604020202020204" pitchFamily="34" charset="0"/>
              </a:rPr>
              <a:t>Integrarea economică – pro şi contra</a:t>
            </a:r>
          </a:p>
        </p:txBody>
      </p:sp>
      <p:sp>
        <p:nvSpPr>
          <p:cNvPr id="18435" name="Content Placeholder 2"/>
          <p:cNvSpPr>
            <a:spLocks noGrp="1"/>
          </p:cNvSpPr>
          <p:nvPr>
            <p:ph idx="1"/>
          </p:nvPr>
        </p:nvSpPr>
        <p:spPr>
          <a:xfrm>
            <a:off x="2677236" y="1501254"/>
            <a:ext cx="8486634" cy="5131557"/>
          </a:xfrm>
        </p:spPr>
        <p:txBody>
          <a:bodyPr>
            <a:normAutofit lnSpcReduction="10000"/>
          </a:bodyPr>
          <a:lstStyle/>
          <a:p>
            <a:pPr marL="0" indent="0" algn="just">
              <a:buNone/>
              <a:defRPr/>
            </a:pPr>
            <a:r>
              <a:rPr lang="ro-RO" altLang="ro-RO" sz="2400" b="1" dirty="0">
                <a:solidFill>
                  <a:srgbClr val="FFC000"/>
                </a:solidFill>
                <a:latin typeface="Arial" panose="020B0604020202020204" pitchFamily="34" charset="0"/>
                <a:cs typeface="Arial" panose="020B0604020202020204" pitchFamily="34" charset="0"/>
              </a:rPr>
              <a:t>Avantaje</a:t>
            </a:r>
          </a:p>
          <a:p>
            <a:pPr algn="just">
              <a:defRPr/>
            </a:pPr>
            <a:endParaRPr lang="ro-RO" altLang="ro-RO" sz="1000" dirty="0">
              <a:latin typeface="Arial" panose="020B0604020202020204" pitchFamily="34" charset="0"/>
              <a:cs typeface="Arial" panose="020B0604020202020204" pitchFamily="34" charset="0"/>
            </a:endParaRPr>
          </a:p>
          <a:p>
            <a:pPr algn="just">
              <a:defRPr/>
            </a:pPr>
            <a:r>
              <a:rPr lang="ro-RO" altLang="ro-RO" sz="2300" b="1" dirty="0">
                <a:latin typeface="Arial" panose="020B0604020202020204" pitchFamily="34" charset="0"/>
                <a:cs typeface="Arial" panose="020B0604020202020204" pitchFamily="34" charset="0"/>
              </a:rPr>
              <a:t>Crearea de comerț</a:t>
            </a:r>
          </a:p>
          <a:p>
            <a:pPr lvl="1" algn="just">
              <a:defRPr/>
            </a:pPr>
            <a:r>
              <a:rPr lang="ro-RO" altLang="ro-RO" sz="2000" dirty="0">
                <a:latin typeface="Arial" panose="020B0604020202020204" pitchFamily="34" charset="0"/>
                <a:cs typeface="Arial" panose="020B0604020202020204" pitchFamily="34" charset="0"/>
              </a:rPr>
              <a:t>expansiunea comerțului între țările membre</a:t>
            </a:r>
          </a:p>
          <a:p>
            <a:pPr lvl="2" algn="just">
              <a:defRPr/>
            </a:pPr>
            <a:r>
              <a:rPr lang="ro-RO" altLang="ro-RO" sz="1600" dirty="0">
                <a:latin typeface="Arial" panose="020B0604020202020204" pitchFamily="34" charset="0"/>
                <a:cs typeface="Arial" panose="020B0604020202020204" pitchFamily="34" charset="0"/>
              </a:rPr>
              <a:t>benefică tuturor consumatorilor din statele membre – acces la bunuri la prețuri mai competitive</a:t>
            </a:r>
          </a:p>
          <a:p>
            <a:pPr algn="just">
              <a:defRPr/>
            </a:pPr>
            <a:r>
              <a:rPr lang="ro-RO" altLang="ro-RO" sz="2300" b="1" dirty="0">
                <a:latin typeface="Arial" panose="020B0604020202020204" pitchFamily="34" charset="0"/>
                <a:cs typeface="Arial" panose="020B0604020202020204" pitchFamily="34" charset="0"/>
              </a:rPr>
              <a:t>Putere (influență) politică</a:t>
            </a:r>
          </a:p>
          <a:p>
            <a:pPr lvl="1" algn="just">
              <a:defRPr/>
            </a:pPr>
            <a:r>
              <a:rPr lang="ro-RO" altLang="ro-RO" sz="2000" dirty="0">
                <a:latin typeface="Arial" panose="020B0604020202020204" pitchFamily="34" charset="0"/>
                <a:cs typeface="Arial" panose="020B0604020202020204" pitchFamily="34" charset="0"/>
              </a:rPr>
              <a:t>acționând ca un grup, statele-membre au o șansă mai mare de a influența cursul negocierilor în cadrul forumurilor multilaterale (OMC)</a:t>
            </a:r>
          </a:p>
          <a:p>
            <a:pPr algn="just">
              <a:defRPr/>
            </a:pPr>
            <a:r>
              <a:rPr lang="ro-RO" altLang="ro-RO" sz="2300" b="1" dirty="0">
                <a:latin typeface="Arial" panose="020B0604020202020204" pitchFamily="34" charset="0"/>
                <a:cs typeface="Arial" panose="020B0604020202020204" pitchFamily="34" charset="0"/>
              </a:rPr>
              <a:t>Cooperare sporită și consens mai facil</a:t>
            </a:r>
          </a:p>
          <a:p>
            <a:pPr lvl="1" algn="just">
              <a:defRPr/>
            </a:pPr>
            <a:r>
              <a:rPr lang="ro-RO" altLang="ro-RO" sz="2000" dirty="0">
                <a:latin typeface="Arial" panose="020B0604020202020204" pitchFamily="34" charset="0"/>
                <a:cs typeface="Arial" panose="020B0604020202020204" pitchFamily="34" charset="0"/>
              </a:rPr>
              <a:t>având în vedere numărul redus al statelor membre (2-50), este mai ușor să se obțină consensul în problemele negociate în comparație cu grupurile multilaterale (cum ar fi OMC)</a:t>
            </a:r>
          </a:p>
        </p:txBody>
      </p:sp>
    </p:spTree>
    <p:extLst>
      <p:ext uri="{BB962C8B-B14F-4D97-AF65-F5344CB8AC3E}">
        <p14:creationId xmlns:p14="http://schemas.microsoft.com/office/powerpoint/2010/main" val="2151420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2595349" y="523472"/>
            <a:ext cx="8229600" cy="704826"/>
          </a:xfrm>
        </p:spPr>
        <p:txBody>
          <a:bodyPr/>
          <a:lstStyle/>
          <a:p>
            <a:r>
              <a:rPr lang="ro-RO" altLang="ro-RO" sz="3100" b="1" dirty="0">
                <a:latin typeface="Arial" panose="020B0604020202020204" pitchFamily="34" charset="0"/>
                <a:cs typeface="Arial" panose="020B0604020202020204" pitchFamily="34" charset="0"/>
              </a:rPr>
              <a:t>Integrarea economică – pro şi contra</a:t>
            </a:r>
          </a:p>
        </p:txBody>
      </p:sp>
      <p:sp>
        <p:nvSpPr>
          <p:cNvPr id="18435" name="Content Placeholder 2"/>
          <p:cNvSpPr>
            <a:spLocks noGrp="1"/>
          </p:cNvSpPr>
          <p:nvPr>
            <p:ph idx="1"/>
          </p:nvPr>
        </p:nvSpPr>
        <p:spPr>
          <a:xfrm>
            <a:off x="2813713" y="1393566"/>
            <a:ext cx="8229600" cy="5184775"/>
          </a:xfrm>
        </p:spPr>
        <p:txBody>
          <a:bodyPr>
            <a:normAutofit fontScale="92500" lnSpcReduction="10000"/>
          </a:bodyPr>
          <a:lstStyle/>
          <a:p>
            <a:pPr marL="0" indent="0" algn="just">
              <a:buNone/>
              <a:defRPr/>
            </a:pPr>
            <a:r>
              <a:rPr lang="ro-RO" altLang="ro-RO" sz="2400" b="1" dirty="0">
                <a:solidFill>
                  <a:srgbClr val="FFC000"/>
                </a:solidFill>
                <a:latin typeface="Arial" panose="020B0604020202020204" pitchFamily="34" charset="0"/>
                <a:cs typeface="Arial" panose="020B0604020202020204" pitchFamily="34" charset="0"/>
              </a:rPr>
              <a:t>Dezavantaje</a:t>
            </a:r>
          </a:p>
          <a:p>
            <a:pPr algn="just">
              <a:defRPr/>
            </a:pPr>
            <a:endParaRPr lang="ro-RO" altLang="ro-RO" sz="1000" dirty="0">
              <a:latin typeface="Arial" panose="020B0604020202020204" pitchFamily="34" charset="0"/>
              <a:cs typeface="Arial" panose="020B0604020202020204" pitchFamily="34" charset="0"/>
            </a:endParaRPr>
          </a:p>
          <a:p>
            <a:pPr algn="just">
              <a:defRPr/>
            </a:pPr>
            <a:r>
              <a:rPr lang="ro-RO" altLang="ro-RO" sz="2300" b="1" dirty="0">
                <a:latin typeface="Arial" panose="020B0604020202020204" pitchFamily="34" charset="0"/>
                <a:cs typeface="Arial" panose="020B0604020202020204" pitchFamily="34" charset="0"/>
              </a:rPr>
              <a:t>Deturnarea de comerț</a:t>
            </a:r>
          </a:p>
          <a:p>
            <a:pPr lvl="1" algn="just">
              <a:defRPr/>
            </a:pPr>
            <a:r>
              <a:rPr lang="ro-RO" altLang="ro-RO" sz="1900" dirty="0">
                <a:latin typeface="Arial" panose="020B0604020202020204" pitchFamily="34" charset="0"/>
                <a:cs typeface="Arial" panose="020B0604020202020204" pitchFamily="34" charset="0"/>
              </a:rPr>
              <a:t>statele deturnează importurile de la beneficiarii mai eficienți din afara blocului către țările preferate mai puțin eficiente din interiorul blocului</a:t>
            </a:r>
          </a:p>
          <a:p>
            <a:pPr lvl="2" algn="just">
              <a:defRPr/>
            </a:pPr>
            <a:r>
              <a:rPr lang="ro-RO" altLang="ro-RO" sz="1600" dirty="0">
                <a:latin typeface="Arial" panose="020B0604020202020204" pitchFamily="34" charset="0"/>
                <a:cs typeface="Arial" panose="020B0604020202020204" pitchFamily="34" charset="0"/>
              </a:rPr>
              <a:t>importurile din țările ne-membre sunt acum mai scumpe pentru că nu beneficiază de tratamentul preferențial ---- o pierdere a cotei de piață pentru țările membre ale blocului</a:t>
            </a:r>
          </a:p>
          <a:p>
            <a:pPr algn="just">
              <a:defRPr/>
            </a:pPr>
            <a:r>
              <a:rPr lang="ro-RO" altLang="ro-RO" sz="2300" b="1" dirty="0">
                <a:latin typeface="Arial" panose="020B0604020202020204" pitchFamily="34" charset="0"/>
                <a:cs typeface="Arial" panose="020B0604020202020204" pitchFamily="34" charset="0"/>
              </a:rPr>
              <a:t>Transfer spre țările cu salarii mici</a:t>
            </a:r>
          </a:p>
          <a:p>
            <a:pPr lvl="1" algn="just">
              <a:defRPr/>
            </a:pPr>
            <a:r>
              <a:rPr lang="ro-RO" altLang="ro-RO" sz="1900" dirty="0">
                <a:latin typeface="Arial" panose="020B0604020202020204" pitchFamily="34" charset="0"/>
                <a:cs typeface="Arial" panose="020B0604020202020204" pitchFamily="34" charset="0"/>
              </a:rPr>
              <a:t>transferul producției înspre țările cu salarii mici, membre ale grupării economice</a:t>
            </a:r>
          </a:p>
          <a:p>
            <a:pPr lvl="2" algn="just">
              <a:defRPr/>
            </a:pPr>
            <a:r>
              <a:rPr lang="ro-RO" altLang="ro-RO" sz="1600" dirty="0">
                <a:latin typeface="Arial" panose="020B0604020202020204" pitchFamily="34" charset="0"/>
                <a:cs typeface="Arial" panose="020B0604020202020204" pitchFamily="34" charset="0"/>
              </a:rPr>
              <a:t>creșterea șomajului în țările cu salarii mari</a:t>
            </a:r>
          </a:p>
          <a:p>
            <a:pPr algn="just">
              <a:defRPr/>
            </a:pPr>
            <a:r>
              <a:rPr lang="ro-RO" altLang="ro-RO" sz="2300" b="1" dirty="0">
                <a:latin typeface="Arial" panose="020B0604020202020204" pitchFamily="34" charset="0"/>
                <a:cs typeface="Arial" panose="020B0604020202020204" pitchFamily="34" charset="0"/>
              </a:rPr>
              <a:t>Pierderea suveranității</a:t>
            </a:r>
            <a:endParaRPr lang="ro-RO" altLang="ro-RO" sz="2300" dirty="0">
              <a:latin typeface="Arial" panose="020B0604020202020204" pitchFamily="34" charset="0"/>
              <a:cs typeface="Arial" panose="020B0604020202020204" pitchFamily="34" charset="0"/>
            </a:endParaRPr>
          </a:p>
          <a:p>
            <a:pPr lvl="1" algn="just">
              <a:defRPr/>
            </a:pPr>
            <a:r>
              <a:rPr lang="ro-RO" altLang="ro-RO" sz="1900" dirty="0">
                <a:latin typeface="Arial" panose="020B0604020202020204" pitchFamily="34" charset="0"/>
                <a:cs typeface="Arial" panose="020B0604020202020204" pitchFamily="34" charset="0"/>
              </a:rPr>
              <a:t>statele membre își pierd în parte independența pentru menținerea interesului de grup</a:t>
            </a:r>
          </a:p>
        </p:txBody>
      </p:sp>
    </p:spTree>
    <p:extLst>
      <p:ext uri="{BB962C8B-B14F-4D97-AF65-F5344CB8AC3E}">
        <p14:creationId xmlns:p14="http://schemas.microsoft.com/office/powerpoint/2010/main" val="918610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592925" y="624110"/>
            <a:ext cx="8911687" cy="767962"/>
          </a:xfrm>
        </p:spPr>
        <p:txBody>
          <a:bodyPr/>
          <a:lstStyle/>
          <a:p>
            <a:r>
              <a:rPr lang="ro-RO" altLang="ro-RO" b="1" dirty="0">
                <a:latin typeface="Arial" panose="020B0604020202020204" pitchFamily="34" charset="0"/>
                <a:cs typeface="Arial" panose="020B0604020202020204" pitchFamily="34" charset="0"/>
              </a:rPr>
              <a:t>Principalele blocuri economice</a:t>
            </a:r>
          </a:p>
        </p:txBody>
      </p:sp>
      <p:sp>
        <p:nvSpPr>
          <p:cNvPr id="33795" name="Content Placeholder 2"/>
          <p:cNvSpPr>
            <a:spLocks noGrp="1"/>
          </p:cNvSpPr>
          <p:nvPr>
            <p:ph idx="1"/>
          </p:nvPr>
        </p:nvSpPr>
        <p:spPr>
          <a:xfrm>
            <a:off x="2718178" y="1600200"/>
            <a:ext cx="8090849" cy="4814248"/>
          </a:xfrm>
        </p:spPr>
        <p:txBody>
          <a:bodyPr>
            <a:normAutofit fontScale="92500"/>
          </a:bodyPr>
          <a:lstStyle/>
          <a:p>
            <a:pPr algn="just"/>
            <a:r>
              <a:rPr lang="ro-RO" altLang="ro-RO" sz="2400" dirty="0">
                <a:latin typeface="Arial" panose="020B0604020202020204" pitchFamily="34" charset="0"/>
                <a:cs typeface="Arial" panose="020B0604020202020204" pitchFamily="34" charset="0"/>
              </a:rPr>
              <a:t>Europa – </a:t>
            </a:r>
            <a:r>
              <a:rPr lang="ro-RO" altLang="ro-RO" sz="2400" b="1" dirty="0">
                <a:latin typeface="Arial" panose="020B0604020202020204" pitchFamily="34" charset="0"/>
                <a:cs typeface="Arial" panose="020B0604020202020204" pitchFamily="34" charset="0"/>
              </a:rPr>
              <a:t>Uniunea Europeană</a:t>
            </a:r>
          </a:p>
          <a:p>
            <a:pPr algn="just"/>
            <a:r>
              <a:rPr lang="ro-RO" altLang="ro-RO" sz="2400" dirty="0">
                <a:latin typeface="Arial" panose="020B0604020202020204" pitchFamily="34" charset="0"/>
                <a:cs typeface="Arial" panose="020B0604020202020204" pitchFamily="34" charset="0"/>
              </a:rPr>
              <a:t>America de Nord – </a:t>
            </a:r>
            <a:r>
              <a:rPr lang="ro-RO" altLang="ro-RO" sz="2400" b="1" dirty="0">
                <a:latin typeface="Arial" panose="020B0604020202020204" pitchFamily="34" charset="0"/>
                <a:cs typeface="Arial" panose="020B0604020202020204" pitchFamily="34" charset="0"/>
              </a:rPr>
              <a:t>NAFTA</a:t>
            </a:r>
            <a:r>
              <a:rPr lang="ro-RO" altLang="ro-RO" sz="2400" dirty="0">
                <a:latin typeface="Arial" panose="020B0604020202020204" pitchFamily="34" charset="0"/>
                <a:cs typeface="Arial" panose="020B0604020202020204" pitchFamily="34" charset="0"/>
              </a:rPr>
              <a:t> (North American Free Trade Agreement)</a:t>
            </a:r>
          </a:p>
          <a:p>
            <a:pPr algn="just"/>
            <a:r>
              <a:rPr lang="ro-RO" altLang="ro-RO" sz="2400" dirty="0">
                <a:latin typeface="Arial" panose="020B0604020202020204" pitchFamily="34" charset="0"/>
                <a:cs typeface="Arial" panose="020B0604020202020204" pitchFamily="34" charset="0"/>
              </a:rPr>
              <a:t>America Latină</a:t>
            </a:r>
          </a:p>
          <a:p>
            <a:pPr lvl="1" algn="just"/>
            <a:r>
              <a:rPr lang="ro-RO" altLang="ro-RO" sz="2000" b="1" dirty="0">
                <a:latin typeface="Arial" panose="020B0604020202020204" pitchFamily="34" charset="0"/>
                <a:cs typeface="Arial" panose="020B0604020202020204" pitchFamily="34" charset="0"/>
              </a:rPr>
              <a:t>MERCOSUR</a:t>
            </a:r>
          </a:p>
          <a:p>
            <a:pPr lvl="1" algn="just"/>
            <a:r>
              <a:rPr lang="ro-RO" altLang="ro-RO" sz="2000" dirty="0">
                <a:latin typeface="Arial" panose="020B0604020202020204" pitchFamily="34" charset="0"/>
                <a:cs typeface="Arial" panose="020B0604020202020204" pitchFamily="34" charset="0"/>
              </a:rPr>
              <a:t>Carribean Community </a:t>
            </a:r>
            <a:r>
              <a:rPr lang="ro-RO" altLang="ro-RO" sz="2000" b="1" dirty="0">
                <a:latin typeface="Arial" panose="020B0604020202020204" pitchFamily="34" charset="0"/>
                <a:cs typeface="Arial" panose="020B0604020202020204" pitchFamily="34" charset="0"/>
              </a:rPr>
              <a:t>(CARICOM)</a:t>
            </a:r>
          </a:p>
          <a:p>
            <a:pPr algn="just"/>
            <a:r>
              <a:rPr lang="ro-RO" altLang="ro-RO" sz="2400" dirty="0">
                <a:latin typeface="Arial" panose="020B0604020202020204" pitchFamily="34" charset="0"/>
                <a:cs typeface="Arial" panose="020B0604020202020204" pitchFamily="34" charset="0"/>
              </a:rPr>
              <a:t>Asia – </a:t>
            </a:r>
            <a:r>
              <a:rPr lang="ro-RO" altLang="ro-RO" sz="2400" b="1" dirty="0">
                <a:latin typeface="Arial" panose="020B0604020202020204" pitchFamily="34" charset="0"/>
                <a:cs typeface="Arial" panose="020B0604020202020204" pitchFamily="34" charset="0"/>
              </a:rPr>
              <a:t>ASEAN</a:t>
            </a:r>
            <a:r>
              <a:rPr lang="ro-RO" altLang="ro-RO" sz="2400" dirty="0">
                <a:latin typeface="Arial" panose="020B0604020202020204" pitchFamily="34" charset="0"/>
                <a:cs typeface="Arial" panose="020B0604020202020204" pitchFamily="34" charset="0"/>
              </a:rPr>
              <a:t> (Association of Southeast Asian Nations)</a:t>
            </a:r>
          </a:p>
          <a:p>
            <a:pPr algn="just"/>
            <a:r>
              <a:rPr lang="ro-RO" altLang="ro-RO" sz="2400" dirty="0">
                <a:latin typeface="Arial" panose="020B0604020202020204" pitchFamily="34" charset="0"/>
                <a:cs typeface="Arial" panose="020B0604020202020204" pitchFamily="34" charset="0"/>
              </a:rPr>
              <a:t>Orientul Mijlociu – Gulf Cooperation Council (</a:t>
            </a:r>
            <a:r>
              <a:rPr lang="ro-RO" altLang="ro-RO" sz="2400" b="1" dirty="0">
                <a:latin typeface="Arial" panose="020B0604020202020204" pitchFamily="34" charset="0"/>
                <a:cs typeface="Arial" panose="020B0604020202020204" pitchFamily="34" charset="0"/>
              </a:rPr>
              <a:t>GCC</a:t>
            </a:r>
            <a:r>
              <a:rPr lang="ro-RO" altLang="ro-RO" sz="2400" dirty="0">
                <a:latin typeface="Arial" panose="020B0604020202020204" pitchFamily="34" charset="0"/>
                <a:cs typeface="Arial" panose="020B0604020202020204" pitchFamily="34" charset="0"/>
              </a:rPr>
              <a:t>)</a:t>
            </a:r>
          </a:p>
          <a:p>
            <a:pPr algn="just"/>
            <a:r>
              <a:rPr lang="ro-RO" altLang="ro-RO" sz="2400" dirty="0">
                <a:latin typeface="Arial" panose="020B0604020202020204" pitchFamily="34" charset="0"/>
                <a:cs typeface="Arial" panose="020B0604020202020204" pitchFamily="34" charset="0"/>
              </a:rPr>
              <a:t>Africa</a:t>
            </a:r>
          </a:p>
          <a:p>
            <a:pPr lvl="1" algn="just"/>
            <a:r>
              <a:rPr lang="ro-RO" altLang="ro-RO" sz="2000" b="1" dirty="0">
                <a:latin typeface="Arial" panose="020B0604020202020204" pitchFamily="34" charset="0"/>
                <a:cs typeface="Arial" panose="020B0604020202020204" pitchFamily="34" charset="0"/>
              </a:rPr>
              <a:t>ECOWAS</a:t>
            </a:r>
            <a:r>
              <a:rPr lang="ro-RO" altLang="ro-RO" sz="2000" dirty="0">
                <a:latin typeface="Arial" panose="020B0604020202020204" pitchFamily="34" charset="0"/>
                <a:cs typeface="Arial" panose="020B0604020202020204" pitchFamily="34" charset="0"/>
              </a:rPr>
              <a:t> (Economic Community of West African States)</a:t>
            </a:r>
          </a:p>
          <a:p>
            <a:pPr lvl="1" algn="just"/>
            <a:r>
              <a:rPr lang="ro-RO" altLang="ro-RO" sz="2000" dirty="0">
                <a:latin typeface="Arial" panose="020B0604020202020204" pitchFamily="34" charset="0"/>
                <a:cs typeface="Arial" panose="020B0604020202020204" pitchFamily="34" charset="0"/>
              </a:rPr>
              <a:t>East African Community (</a:t>
            </a:r>
            <a:r>
              <a:rPr lang="ro-RO" altLang="ro-RO" sz="2000" b="1" dirty="0">
                <a:latin typeface="Arial" panose="020B0604020202020204" pitchFamily="34" charset="0"/>
                <a:cs typeface="Arial" panose="020B0604020202020204" pitchFamily="34" charset="0"/>
              </a:rPr>
              <a:t>EAC</a:t>
            </a:r>
            <a:r>
              <a:rPr lang="ro-RO" altLang="ro-RO"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64391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o-RO" dirty="0"/>
              <a:t>Regionalizare vs.  globalizare</a:t>
            </a:r>
          </a:p>
        </p:txBody>
      </p:sp>
      <p:sp>
        <p:nvSpPr>
          <p:cNvPr id="3" name="Subtitle 2"/>
          <p:cNvSpPr>
            <a:spLocks noGrp="1"/>
          </p:cNvSpPr>
          <p:nvPr>
            <p:ph type="subTitle" idx="1"/>
          </p:nvPr>
        </p:nvSpPr>
        <p:spPr>
          <a:xfrm>
            <a:off x="1507067" y="4599296"/>
            <a:ext cx="7766936" cy="548436"/>
          </a:xfrm>
        </p:spPr>
        <p:txBody>
          <a:bodyPr>
            <a:normAutofit/>
          </a:bodyPr>
          <a:lstStyle/>
          <a:p>
            <a:endParaRPr lang="ro-RO" sz="2400" dirty="0"/>
          </a:p>
        </p:txBody>
      </p:sp>
    </p:spTree>
    <p:extLst>
      <p:ext uri="{BB962C8B-B14F-4D97-AF65-F5344CB8AC3E}">
        <p14:creationId xmlns:p14="http://schemas.microsoft.com/office/powerpoint/2010/main" val="57404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6"/>
            <a:ext cx="8596668" cy="1137313"/>
          </a:xfrm>
        </p:spPr>
        <p:txBody>
          <a:bodyPr>
            <a:normAutofit fontScale="90000"/>
          </a:bodyPr>
          <a:lstStyle/>
          <a:p>
            <a:r>
              <a:rPr lang="ro-RO" dirty="0"/>
              <a:t>Relația globalizare – regionalizare.</a:t>
            </a:r>
            <a:br>
              <a:rPr lang="ro-RO" dirty="0"/>
            </a:br>
            <a:r>
              <a:rPr lang="ro-RO" sz="3300" i="1" dirty="0">
                <a:solidFill>
                  <a:srgbClr val="FFC000"/>
                </a:solidFill>
              </a:rPr>
              <a:t>Perspective de analiză</a:t>
            </a:r>
          </a:p>
        </p:txBody>
      </p:sp>
      <p:sp>
        <p:nvSpPr>
          <p:cNvPr id="3" name="Content Placeholder 2"/>
          <p:cNvSpPr>
            <a:spLocks noGrp="1"/>
          </p:cNvSpPr>
          <p:nvPr>
            <p:ph idx="1"/>
          </p:nvPr>
        </p:nvSpPr>
        <p:spPr>
          <a:xfrm>
            <a:off x="677334" y="2074459"/>
            <a:ext cx="8596668" cy="3966903"/>
          </a:xfrm>
        </p:spPr>
        <p:txBody>
          <a:bodyPr/>
          <a:lstStyle/>
          <a:p>
            <a:pPr>
              <a:lnSpc>
                <a:spcPct val="150000"/>
              </a:lnSpc>
              <a:buFont typeface="+mj-lt"/>
              <a:buAutoNum type="arabicPeriod"/>
            </a:pPr>
            <a:r>
              <a:rPr lang="ro-RO" sz="2400" dirty="0"/>
              <a:t>Regionalizarea – un proces opus globalizării</a:t>
            </a:r>
          </a:p>
          <a:p>
            <a:pPr>
              <a:lnSpc>
                <a:spcPct val="150000"/>
              </a:lnSpc>
              <a:buFont typeface="+mj-lt"/>
              <a:buAutoNum type="arabicPeriod"/>
            </a:pPr>
            <a:endParaRPr lang="ro-RO" sz="2400" dirty="0"/>
          </a:p>
          <a:p>
            <a:pPr>
              <a:lnSpc>
                <a:spcPct val="150000"/>
              </a:lnSpc>
              <a:buFont typeface="+mj-lt"/>
              <a:buAutoNum type="arabicPeriod"/>
            </a:pPr>
            <a:r>
              <a:rPr lang="ro-RO" sz="2400" dirty="0"/>
              <a:t>Regionalizarea – răspunsul logic la procesul globalizării</a:t>
            </a:r>
          </a:p>
          <a:p>
            <a:pPr>
              <a:lnSpc>
                <a:spcPct val="150000"/>
              </a:lnSpc>
              <a:buFont typeface="+mj-lt"/>
              <a:buAutoNum type="arabicPeriod"/>
            </a:pPr>
            <a:endParaRPr lang="ro-RO" sz="2400" dirty="0"/>
          </a:p>
          <a:p>
            <a:pPr>
              <a:lnSpc>
                <a:spcPct val="150000"/>
              </a:lnSpc>
              <a:buFont typeface="+mj-lt"/>
              <a:buAutoNum type="arabicPeriod"/>
            </a:pPr>
            <a:r>
              <a:rPr lang="ro-RO" sz="2400" dirty="0"/>
              <a:t>Regionalizarea – stimul al globalizării</a:t>
            </a:r>
          </a:p>
          <a:p>
            <a:pPr>
              <a:buFont typeface="+mj-lt"/>
              <a:buAutoNum type="arabicPeriod"/>
            </a:pPr>
            <a:endParaRPr lang="ro-RO" sz="2000" dirty="0"/>
          </a:p>
          <a:p>
            <a:pPr>
              <a:buFont typeface="+mj-lt"/>
              <a:buAutoNum type="arabicPeriod"/>
            </a:pPr>
            <a:endParaRPr lang="ro-RO" sz="2000" dirty="0"/>
          </a:p>
          <a:p>
            <a:pPr>
              <a:buFont typeface="+mj-lt"/>
              <a:buAutoNum type="arabicPeriod"/>
            </a:pPr>
            <a:endParaRPr lang="ro-RO" sz="1000" dirty="0"/>
          </a:p>
        </p:txBody>
      </p:sp>
    </p:spTree>
    <p:extLst>
      <p:ext uri="{BB962C8B-B14F-4D97-AF65-F5344CB8AC3E}">
        <p14:creationId xmlns:p14="http://schemas.microsoft.com/office/powerpoint/2010/main" val="1783861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6"/>
            <a:ext cx="8596668" cy="1137313"/>
          </a:xfrm>
        </p:spPr>
        <p:txBody>
          <a:bodyPr>
            <a:normAutofit fontScale="90000"/>
          </a:bodyPr>
          <a:lstStyle/>
          <a:p>
            <a:r>
              <a:rPr lang="ro-RO" dirty="0"/>
              <a:t>Relația globalizare – regionalizare.</a:t>
            </a:r>
            <a:br>
              <a:rPr lang="ro-RO" dirty="0"/>
            </a:br>
            <a:r>
              <a:rPr lang="ro-RO" sz="3300" i="1" dirty="0">
                <a:solidFill>
                  <a:srgbClr val="FFC000"/>
                </a:solidFill>
              </a:rPr>
              <a:t>Perspective de analiză</a:t>
            </a:r>
          </a:p>
        </p:txBody>
      </p:sp>
      <p:sp>
        <p:nvSpPr>
          <p:cNvPr id="3" name="Content Placeholder 2"/>
          <p:cNvSpPr>
            <a:spLocks noGrp="1"/>
          </p:cNvSpPr>
          <p:nvPr>
            <p:ph idx="1"/>
          </p:nvPr>
        </p:nvSpPr>
        <p:spPr>
          <a:xfrm>
            <a:off x="677334" y="1624085"/>
            <a:ext cx="8596668" cy="4417278"/>
          </a:xfrm>
        </p:spPr>
        <p:txBody>
          <a:bodyPr/>
          <a:lstStyle/>
          <a:p>
            <a:pPr>
              <a:buFont typeface="+mj-lt"/>
              <a:buAutoNum type="arabicPeriod"/>
            </a:pPr>
            <a:r>
              <a:rPr lang="ro-RO" sz="2000" dirty="0"/>
              <a:t>Regionalizarea - un proces opus globalizării</a:t>
            </a:r>
          </a:p>
          <a:p>
            <a:pPr>
              <a:buFont typeface="+mj-lt"/>
              <a:buAutoNum type="arabicPeriod"/>
            </a:pPr>
            <a:endParaRPr lang="ro-RO" sz="1000" dirty="0"/>
          </a:p>
          <a:p>
            <a:pPr lvl="1" algn="just"/>
            <a:r>
              <a:rPr lang="ro-RO" dirty="0"/>
              <a:t>globalizarea presupune deschiderea economiilor naționale și crearea unei piețe globale pentru companii              concurență acerbă la nivel global</a:t>
            </a:r>
          </a:p>
          <a:p>
            <a:pPr lvl="1" algn="just"/>
            <a:r>
              <a:rPr lang="ro-RO" dirty="0"/>
              <a:t>companiile aleg opțiunea regionalizării pentru a contracara sau limita efectele negative ale concurenței globale</a:t>
            </a:r>
          </a:p>
          <a:p>
            <a:pPr lvl="2" algn="just"/>
            <a:r>
              <a:rPr lang="ro-RO" dirty="0"/>
              <a:t>organizațiile regionale își privilegiază partenerii regionali în fața celorlalți</a:t>
            </a:r>
          </a:p>
          <a:p>
            <a:pPr lvl="1" algn="just"/>
            <a:r>
              <a:rPr lang="ro-RO" dirty="0"/>
              <a:t>are drept scop păstrarea condițiilor particulare de natură politică, economică sau socială care sunt dificil de susținut în mod individual în condițiile globalizării</a:t>
            </a:r>
          </a:p>
          <a:p>
            <a:pPr lvl="1" algn="just"/>
            <a:r>
              <a:rPr lang="ro-RO" dirty="0"/>
              <a:t>regionalizarea fragmentează economia globală și încetinește procesul de liberalizare</a:t>
            </a:r>
          </a:p>
          <a:p>
            <a:pPr lvl="2" algn="just"/>
            <a:r>
              <a:rPr lang="ro-RO" dirty="0"/>
              <a:t>elimină dorința și motivația țărilor de a se angaja în comerțul mondial</a:t>
            </a:r>
          </a:p>
        </p:txBody>
      </p:sp>
      <p:cxnSp>
        <p:nvCxnSpPr>
          <p:cNvPr id="6" name="Straight Arrow Connector 5"/>
          <p:cNvCxnSpPr/>
          <p:nvPr/>
        </p:nvCxnSpPr>
        <p:spPr>
          <a:xfrm>
            <a:off x="3930555" y="2743200"/>
            <a:ext cx="4640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839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6"/>
            <a:ext cx="8596668" cy="1137313"/>
          </a:xfrm>
        </p:spPr>
        <p:txBody>
          <a:bodyPr>
            <a:normAutofit fontScale="90000"/>
          </a:bodyPr>
          <a:lstStyle/>
          <a:p>
            <a:r>
              <a:rPr lang="ro-RO" dirty="0"/>
              <a:t>Relația globalizare – regionalizare.</a:t>
            </a:r>
            <a:br>
              <a:rPr lang="ro-RO" dirty="0"/>
            </a:br>
            <a:r>
              <a:rPr lang="ro-RO" sz="3300" i="1" dirty="0">
                <a:solidFill>
                  <a:srgbClr val="FFC000"/>
                </a:solidFill>
              </a:rPr>
              <a:t>Perspective de analiză</a:t>
            </a:r>
          </a:p>
        </p:txBody>
      </p:sp>
      <p:sp>
        <p:nvSpPr>
          <p:cNvPr id="3" name="Content Placeholder 2"/>
          <p:cNvSpPr>
            <a:spLocks noGrp="1"/>
          </p:cNvSpPr>
          <p:nvPr>
            <p:ph idx="1"/>
          </p:nvPr>
        </p:nvSpPr>
        <p:spPr>
          <a:xfrm>
            <a:off x="677334" y="1624085"/>
            <a:ext cx="8596668" cy="4954136"/>
          </a:xfrm>
        </p:spPr>
        <p:txBody>
          <a:bodyPr>
            <a:normAutofit lnSpcReduction="10000"/>
          </a:bodyPr>
          <a:lstStyle/>
          <a:p>
            <a:pPr marL="457200" indent="-457200">
              <a:buFont typeface="+mj-lt"/>
              <a:buAutoNum type="arabicPeriod" startAt="2"/>
            </a:pPr>
            <a:r>
              <a:rPr lang="ro-RO" sz="2000" dirty="0"/>
              <a:t>Regionalizarea – răspunsul logic la procesul globalizării</a:t>
            </a:r>
          </a:p>
          <a:p>
            <a:pPr marL="457200" indent="-457200">
              <a:buFont typeface="+mj-lt"/>
              <a:buAutoNum type="arabicPeriod" startAt="2"/>
            </a:pPr>
            <a:endParaRPr lang="ro-RO" sz="1000" dirty="0"/>
          </a:p>
          <a:p>
            <a:pPr marL="685800" lvl="1" algn="just"/>
            <a:r>
              <a:rPr lang="ro-RO" dirty="0"/>
              <a:t>se bazează pe faptul că teoria economică consideră integrarea regională ca fiind cea mai bună alternativă la comerțul liber global (Paul Krugman)</a:t>
            </a:r>
          </a:p>
          <a:p>
            <a:pPr marL="685800" lvl="1" algn="just"/>
            <a:endParaRPr lang="ro-RO" dirty="0"/>
          </a:p>
          <a:p>
            <a:pPr marL="685800" lvl="1" algn="just"/>
            <a:r>
              <a:rPr lang="ro-RO" dirty="0"/>
              <a:t>grupările regionale s-au format ca răspuns la trei dimensiuni ale globalizării: </a:t>
            </a:r>
          </a:p>
          <a:p>
            <a:pPr marL="1085850" lvl="2" algn="just"/>
            <a:r>
              <a:rPr lang="ro-RO" dirty="0"/>
              <a:t>înlocuirea piețelor naționale de către piețele internaționale</a:t>
            </a:r>
          </a:p>
          <a:p>
            <a:pPr marL="1085850" lvl="2" algn="just"/>
            <a:r>
              <a:rPr lang="ro-RO" dirty="0"/>
              <a:t>reducerea importanței geografiei în stabilirea locației financiare a companiei și internaționalizarea diviziunii muncii</a:t>
            </a:r>
          </a:p>
          <a:p>
            <a:pPr marL="1085850" lvl="2" algn="just"/>
            <a:r>
              <a:rPr lang="ro-RO" dirty="0"/>
              <a:t>sporirea puterii și influenței stucturilor multinaționale și private în politica economică a națiunilor în detrimentul autorității publice a statului</a:t>
            </a:r>
          </a:p>
          <a:p>
            <a:pPr marL="685800" lvl="1" algn="just"/>
            <a:r>
              <a:rPr lang="ro-RO" dirty="0"/>
              <a:t>statele încheie acorduri regionale în urma presiunii exercitate de grupurile de interese din societate (în special ”business groups”)</a:t>
            </a:r>
          </a:p>
          <a:p>
            <a:pPr marL="1085850" lvl="2" algn="just"/>
            <a:r>
              <a:rPr lang="ro-RO" dirty="0"/>
              <a:t>au nevoie de piețe de dimensiuni mai mari pentru a putea realiza economii de scară</a:t>
            </a:r>
          </a:p>
          <a:p>
            <a:pPr marL="1085850" lvl="2" algn="just"/>
            <a:r>
              <a:rPr lang="ro-RO" dirty="0"/>
              <a:t>caută diversificarea producției dincolo de frontiere, în locații care le permit să obțină o eficiență mai mare pentru diferitele etape ale producției</a:t>
            </a:r>
          </a:p>
        </p:txBody>
      </p:sp>
    </p:spTree>
    <p:extLst>
      <p:ext uri="{BB962C8B-B14F-4D97-AF65-F5344CB8AC3E}">
        <p14:creationId xmlns:p14="http://schemas.microsoft.com/office/powerpoint/2010/main" val="3372226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6"/>
            <a:ext cx="8596668" cy="1137313"/>
          </a:xfrm>
        </p:spPr>
        <p:txBody>
          <a:bodyPr>
            <a:normAutofit fontScale="90000"/>
          </a:bodyPr>
          <a:lstStyle/>
          <a:p>
            <a:r>
              <a:rPr lang="ro-RO" dirty="0"/>
              <a:t>Relația globalizare – regionalizare.</a:t>
            </a:r>
            <a:br>
              <a:rPr lang="ro-RO" dirty="0"/>
            </a:br>
            <a:r>
              <a:rPr lang="ro-RO" sz="3300" i="1" dirty="0">
                <a:solidFill>
                  <a:srgbClr val="FFC000"/>
                </a:solidFill>
              </a:rPr>
              <a:t>Perspective de analiză</a:t>
            </a:r>
          </a:p>
        </p:txBody>
      </p:sp>
      <p:sp>
        <p:nvSpPr>
          <p:cNvPr id="3" name="Content Placeholder 2"/>
          <p:cNvSpPr>
            <a:spLocks noGrp="1"/>
          </p:cNvSpPr>
          <p:nvPr>
            <p:ph idx="1"/>
          </p:nvPr>
        </p:nvSpPr>
        <p:spPr>
          <a:xfrm>
            <a:off x="677334" y="1624085"/>
            <a:ext cx="8596668" cy="4954136"/>
          </a:xfrm>
        </p:spPr>
        <p:txBody>
          <a:bodyPr>
            <a:normAutofit fontScale="92500" lnSpcReduction="10000"/>
          </a:bodyPr>
          <a:lstStyle/>
          <a:p>
            <a:pPr marL="457200" indent="-457200">
              <a:buFont typeface="+mj-lt"/>
              <a:buAutoNum type="arabicPeriod" startAt="3"/>
            </a:pPr>
            <a:r>
              <a:rPr lang="ro-RO" sz="2000" dirty="0"/>
              <a:t>Regionalizarea – stimul al globalizării</a:t>
            </a:r>
          </a:p>
          <a:p>
            <a:pPr lvl="1" algn="just"/>
            <a:r>
              <a:rPr lang="ro-RO" dirty="0"/>
              <a:t>o componentă de bază pentru o integrare globală mai profundă și o etapă pregătitoare pentru o economie internațională deschisă</a:t>
            </a:r>
          </a:p>
          <a:p>
            <a:pPr lvl="1" algn="just"/>
            <a:r>
              <a:rPr lang="ro-RO" dirty="0"/>
              <a:t>susținută de procesul aflat în continuă desfășurare care îmbină intensificarea competiției cu integrarea progresivă pe piețele celor mai mari centre economice ale lumii: UE, NAFTA și Japonia, alături de partenerii lor</a:t>
            </a:r>
          </a:p>
          <a:p>
            <a:pPr lvl="2" algn="just"/>
            <a:r>
              <a:rPr lang="ro-RO" dirty="0"/>
              <a:t>în interiorul acestor grupări, volumul tranzacțiilor transfrontaliere crește mult mai rapid decât cel înregistrat în tranzacțiile cu alte părți ale lumii</a:t>
            </a:r>
          </a:p>
          <a:p>
            <a:pPr lvl="2" algn="just"/>
            <a:r>
              <a:rPr lang="ro-RO" dirty="0"/>
              <a:t>interdependențele economice dintre membri și cei mai apropiați parteneri se intensifică permanent</a:t>
            </a:r>
          </a:p>
          <a:p>
            <a:pPr lvl="2" algn="just"/>
            <a:r>
              <a:rPr lang="ro-RO" dirty="0"/>
              <a:t>Mercosur, ASEAN - Association of South East Asian Nations, SADC - South African Development Community, APEC - Asia-Pacific Economic Cooperation</a:t>
            </a:r>
          </a:p>
          <a:p>
            <a:pPr marL="723900" algn="just"/>
            <a:r>
              <a:rPr lang="ro-RO" sz="1600" dirty="0"/>
              <a:t>regionalizarea - opțiune atractivă pentru țările în dezvoltare</a:t>
            </a:r>
          </a:p>
          <a:p>
            <a:pPr marL="1123950" lvl="1" algn="just"/>
            <a:r>
              <a:rPr lang="ro-RO" dirty="0"/>
              <a:t>sporește capacitatea țărilor de a atrage investiții străine directe</a:t>
            </a:r>
          </a:p>
          <a:p>
            <a:pPr marL="1123950" lvl="1" algn="just"/>
            <a:r>
              <a:rPr lang="ro-RO" dirty="0"/>
              <a:t>oferă posibilitatea abordării progresive a liberalizării, care permite reducerea anumitor costuri de ajustare și a unor obstacole politice asociate acestui proces </a:t>
            </a:r>
          </a:p>
          <a:p>
            <a:pPr marL="723900" algn="just"/>
            <a:r>
              <a:rPr lang="ro-RO" sz="1600" dirty="0"/>
              <a:t>regionalizarea furnizează mijloacele care permit pătrunderea actorilor regionali în economia globală, întrucât ea reproduce condițiile guvernării globale la nivel regional</a:t>
            </a:r>
            <a:endParaRPr lang="ro-RO" dirty="0"/>
          </a:p>
          <a:p>
            <a:pPr marL="723900" algn="just"/>
            <a:endParaRPr lang="ro-RO" sz="1600" dirty="0"/>
          </a:p>
          <a:p>
            <a:pPr marL="457200" indent="-457200">
              <a:buFont typeface="+mj-lt"/>
              <a:buAutoNum type="arabicPeriod" startAt="3"/>
            </a:pPr>
            <a:endParaRPr lang="ro-RO" sz="1000" dirty="0"/>
          </a:p>
        </p:txBody>
      </p:sp>
    </p:spTree>
    <p:extLst>
      <p:ext uri="{BB962C8B-B14F-4D97-AF65-F5344CB8AC3E}">
        <p14:creationId xmlns:p14="http://schemas.microsoft.com/office/powerpoint/2010/main" val="398105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6"/>
            <a:ext cx="8596668" cy="1137313"/>
          </a:xfrm>
        </p:spPr>
        <p:txBody>
          <a:bodyPr>
            <a:normAutofit fontScale="90000"/>
          </a:bodyPr>
          <a:lstStyle/>
          <a:p>
            <a:r>
              <a:rPr lang="ro-RO" dirty="0"/>
              <a:t>Relația globalizare – regionalizare.</a:t>
            </a:r>
            <a:br>
              <a:rPr lang="ro-RO" dirty="0"/>
            </a:br>
            <a:r>
              <a:rPr lang="ro-RO" sz="3300" i="1" dirty="0">
                <a:solidFill>
                  <a:srgbClr val="FFC000"/>
                </a:solidFill>
              </a:rPr>
              <a:t>Perspective de analiză</a:t>
            </a:r>
          </a:p>
        </p:txBody>
      </p:sp>
      <p:sp>
        <p:nvSpPr>
          <p:cNvPr id="3" name="Content Placeholder 2"/>
          <p:cNvSpPr>
            <a:spLocks noGrp="1"/>
          </p:cNvSpPr>
          <p:nvPr>
            <p:ph idx="1"/>
          </p:nvPr>
        </p:nvSpPr>
        <p:spPr>
          <a:xfrm>
            <a:off x="677334" y="1624085"/>
            <a:ext cx="8596668" cy="4954136"/>
          </a:xfrm>
        </p:spPr>
        <p:txBody>
          <a:bodyPr>
            <a:normAutofit fontScale="92500"/>
          </a:bodyPr>
          <a:lstStyle/>
          <a:p>
            <a:pPr marL="457200" indent="-457200">
              <a:buFont typeface="+mj-lt"/>
              <a:buAutoNum type="arabicPeriod" startAt="3"/>
            </a:pPr>
            <a:r>
              <a:rPr lang="ro-RO" sz="2000" dirty="0"/>
              <a:t>Regionalizarea – stimul al globalizării</a:t>
            </a:r>
          </a:p>
          <a:p>
            <a:pPr lvl="1" algn="just"/>
            <a:r>
              <a:rPr lang="ro-RO" dirty="0"/>
              <a:t>integrarea regională = stadiul premergător al extinderii sistemului comercial multilateral</a:t>
            </a:r>
          </a:p>
          <a:p>
            <a:pPr lvl="2" algn="just"/>
            <a:r>
              <a:rPr lang="ro-RO" dirty="0"/>
              <a:t>crearea Acordurilor de Liber Schimb reduce sau elimină barierele din calea comerțului dintre țări </a:t>
            </a:r>
          </a:p>
          <a:p>
            <a:pPr lvl="1" algn="just"/>
            <a:r>
              <a:rPr lang="ro-RO" dirty="0"/>
              <a:t>grupările regionale - </a:t>
            </a:r>
            <a:r>
              <a:rPr lang="ro-RO" dirty="0">
                <a:solidFill>
                  <a:srgbClr val="FFC000"/>
                </a:solidFill>
              </a:rPr>
              <a:t>Mercosur, ASEAN - Association of South East Asian Nations, SADC - South African Development Community, APEC - Asia-Pacific Economic Cooperation</a:t>
            </a:r>
            <a:endParaRPr lang="ro-RO" dirty="0"/>
          </a:p>
          <a:p>
            <a:pPr lvl="2" algn="just"/>
            <a:r>
              <a:rPr lang="ro-RO" dirty="0"/>
              <a:t>facilitează contactele dintre unitățile economice aparținând diferitelor economii naționale, care își pierd treptat caracterul național și devin internaționale</a:t>
            </a:r>
          </a:p>
          <a:p>
            <a:pPr lvl="2" algn="just"/>
            <a:r>
              <a:rPr lang="ro-RO" dirty="0"/>
              <a:t>sunt promotoare ale globalizării prin intermediul integrării piețelor, chiar dacă integrarea este realizată în această fază la scară regională</a:t>
            </a:r>
          </a:p>
          <a:p>
            <a:pPr lvl="1" algn="just"/>
            <a:r>
              <a:rPr lang="ro-RO" dirty="0"/>
              <a:t>procesele de regionalizare realizate într-o anumită parte a lumii generează un efect de domino, conducând la constituirea de grupări regionale și în alte zone de pe Glob, care ulterior stabilesc relații între ele</a:t>
            </a:r>
          </a:p>
          <a:p>
            <a:pPr lvl="1" algn="just"/>
            <a:r>
              <a:rPr lang="ro-RO" dirty="0"/>
              <a:t>regionalizarea este un proces global prin natura sa, care conduce la intensificarea cooperării internaționale și la deschiderea piețelor spre exterior</a:t>
            </a:r>
          </a:p>
          <a:p>
            <a:pPr lvl="1" algn="just"/>
            <a:r>
              <a:rPr lang="ro-RO" dirty="0"/>
              <a:t>liberalizarea regională a comerțului și acordurile de cooperare – pași intermediari necesari, ce permit statelor și companiilor să facă față riscurilor și oportunităților de pe piața globală și să accepte noi reguli multilaterale</a:t>
            </a:r>
          </a:p>
          <a:p>
            <a:pPr marL="457200" indent="-457200" algn="just">
              <a:buFont typeface="+mj-lt"/>
              <a:buAutoNum type="arabicPeriod" startAt="3"/>
            </a:pPr>
            <a:endParaRPr lang="ro-RO" sz="2000" dirty="0"/>
          </a:p>
          <a:p>
            <a:pPr marL="457200" indent="-457200">
              <a:buFont typeface="+mj-lt"/>
              <a:buAutoNum type="arabicPeriod" startAt="3"/>
            </a:pPr>
            <a:endParaRPr lang="ro-RO" sz="1000" dirty="0"/>
          </a:p>
        </p:txBody>
      </p:sp>
    </p:spTree>
    <p:extLst>
      <p:ext uri="{BB962C8B-B14F-4D97-AF65-F5344CB8AC3E}">
        <p14:creationId xmlns:p14="http://schemas.microsoft.com/office/powerpoint/2010/main" val="1553172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Relația globalizare – regionalizare.</a:t>
            </a:r>
            <a:br>
              <a:rPr lang="ro-RO" dirty="0"/>
            </a:br>
            <a:r>
              <a:rPr lang="ro-RO" sz="3300" i="1" dirty="0">
                <a:solidFill>
                  <a:srgbClr val="FFC000"/>
                </a:solidFill>
              </a:rPr>
              <a:t>Perspective de analiză</a:t>
            </a:r>
            <a:endParaRPr lang="ro-RO" dirty="0"/>
          </a:p>
        </p:txBody>
      </p:sp>
      <p:sp>
        <p:nvSpPr>
          <p:cNvPr id="3" name="Content Placeholder 2"/>
          <p:cNvSpPr>
            <a:spLocks noGrp="1"/>
          </p:cNvSpPr>
          <p:nvPr>
            <p:ph idx="1"/>
          </p:nvPr>
        </p:nvSpPr>
        <p:spPr/>
        <p:txBody>
          <a:bodyPr>
            <a:normAutofit/>
          </a:bodyPr>
          <a:lstStyle/>
          <a:p>
            <a:r>
              <a:rPr lang="ro-RO" sz="2200" dirty="0"/>
              <a:t>Care este perspectiva pe care o susțineți?</a:t>
            </a:r>
          </a:p>
          <a:p>
            <a:pPr marL="0" indent="0">
              <a:buNone/>
            </a:pPr>
            <a:endParaRPr lang="ro-RO" sz="2200"/>
          </a:p>
          <a:p>
            <a:pPr marL="0" indent="0">
              <a:buNone/>
            </a:pPr>
            <a:r>
              <a:rPr lang="ro-RO" sz="2200"/>
              <a:t>Aduceți </a:t>
            </a:r>
            <a:r>
              <a:rPr lang="ro-RO" sz="2200" dirty="0"/>
              <a:t>argumente pentru a vă susține afirmația.</a:t>
            </a:r>
          </a:p>
        </p:txBody>
      </p:sp>
    </p:spTree>
    <p:extLst>
      <p:ext uri="{BB962C8B-B14F-4D97-AF65-F5344CB8AC3E}">
        <p14:creationId xmlns:p14="http://schemas.microsoft.com/office/powerpoint/2010/main" val="2693456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o-RO" dirty="0"/>
              <a:t>Noul regionalism</a:t>
            </a:r>
          </a:p>
        </p:txBody>
      </p:sp>
      <p:sp>
        <p:nvSpPr>
          <p:cNvPr id="3" name="Subtitle 2"/>
          <p:cNvSpPr>
            <a:spLocks noGrp="1"/>
          </p:cNvSpPr>
          <p:nvPr>
            <p:ph type="subTitle" idx="1"/>
          </p:nvPr>
        </p:nvSpPr>
        <p:spPr>
          <a:xfrm>
            <a:off x="1507067" y="4599296"/>
            <a:ext cx="7766936" cy="548436"/>
          </a:xfrm>
        </p:spPr>
        <p:txBody>
          <a:bodyPr>
            <a:normAutofit/>
          </a:bodyPr>
          <a:lstStyle/>
          <a:p>
            <a:endParaRPr lang="ro-RO" sz="2400" dirty="0"/>
          </a:p>
        </p:txBody>
      </p:sp>
    </p:spTree>
    <p:extLst>
      <p:ext uri="{BB962C8B-B14F-4D97-AF65-F5344CB8AC3E}">
        <p14:creationId xmlns:p14="http://schemas.microsoft.com/office/powerpoint/2010/main" val="2080182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28" y="186521"/>
            <a:ext cx="8596668" cy="618698"/>
          </a:xfrm>
        </p:spPr>
        <p:txBody>
          <a:bodyPr>
            <a:normAutofit fontScale="90000"/>
          </a:bodyPr>
          <a:lstStyle/>
          <a:p>
            <a:r>
              <a:rPr lang="ro-RO" dirty="0"/>
              <a:t>Noul regionalism</a:t>
            </a:r>
          </a:p>
        </p:txBody>
      </p:sp>
      <p:sp>
        <p:nvSpPr>
          <p:cNvPr id="3" name="Content Placeholder 2"/>
          <p:cNvSpPr>
            <a:spLocks noGrp="1"/>
          </p:cNvSpPr>
          <p:nvPr>
            <p:ph idx="1"/>
          </p:nvPr>
        </p:nvSpPr>
        <p:spPr>
          <a:xfrm>
            <a:off x="436728" y="1037230"/>
            <a:ext cx="8816454" cy="5663821"/>
          </a:xfrm>
        </p:spPr>
        <p:txBody>
          <a:bodyPr>
            <a:normAutofit fontScale="85000" lnSpcReduction="10000"/>
          </a:bodyPr>
          <a:lstStyle/>
          <a:p>
            <a:pPr algn="just"/>
            <a:r>
              <a:rPr lang="ro-RO" b="1" dirty="0"/>
              <a:t>Regionalismul de tip vechi </a:t>
            </a:r>
            <a:r>
              <a:rPr lang="ro-RO" dirty="0"/>
              <a:t>(anii ’50-’70)</a:t>
            </a:r>
          </a:p>
          <a:p>
            <a:pPr lvl="1" algn="just"/>
            <a:r>
              <a:rPr lang="ro-RO" dirty="0"/>
              <a:t>urmărește în principal reducerea sau eliminarea barierelor din calea comerțului</a:t>
            </a:r>
          </a:p>
          <a:p>
            <a:pPr lvl="1" algn="just"/>
            <a:r>
              <a:rPr lang="ro-RO" dirty="0"/>
              <a:t>motivația apariției: interesele statelor-națiune – sporirea puterii și a securității lor</a:t>
            </a:r>
          </a:p>
          <a:p>
            <a:pPr lvl="1" algn="just"/>
            <a:r>
              <a:rPr lang="ro-RO" dirty="0"/>
              <a:t>sfera de acțiune: unidirecțional, implicând doar domeniul economiei sau pe cel al securității</a:t>
            </a:r>
          </a:p>
          <a:p>
            <a:pPr lvl="1" algn="just"/>
            <a:r>
              <a:rPr lang="ro-RO" dirty="0"/>
              <a:t>actori: statul-națiune – rolul central</a:t>
            </a:r>
          </a:p>
          <a:p>
            <a:pPr lvl="1" algn="just"/>
            <a:r>
              <a:rPr lang="ro-RO" dirty="0"/>
              <a:t>structură: bipolară (creată de Războiul Rece)</a:t>
            </a:r>
          </a:p>
          <a:p>
            <a:pPr lvl="1" algn="just"/>
            <a:endParaRPr lang="ro-RO" sz="1400" dirty="0"/>
          </a:p>
          <a:p>
            <a:pPr algn="just"/>
            <a:r>
              <a:rPr lang="ro-RO" b="1" dirty="0">
                <a:solidFill>
                  <a:srgbClr val="00B0F0"/>
                </a:solidFill>
              </a:rPr>
              <a:t>Noul regionalism </a:t>
            </a:r>
            <a:r>
              <a:rPr lang="ro-RO" dirty="0"/>
              <a:t>(începând din anii ’80)</a:t>
            </a:r>
          </a:p>
          <a:p>
            <a:pPr lvl="1" algn="just"/>
            <a:r>
              <a:rPr lang="ro-RO" dirty="0"/>
              <a:t>implică armonizarea politicilor naționale în vederea integrării economice globale</a:t>
            </a:r>
          </a:p>
          <a:p>
            <a:pPr lvl="1" algn="just"/>
            <a:r>
              <a:rPr lang="ro-RO" dirty="0"/>
              <a:t>motivația apariției: </a:t>
            </a:r>
          </a:p>
          <a:p>
            <a:pPr lvl="2" algn="just"/>
            <a:r>
              <a:rPr lang="ro-RO" dirty="0"/>
              <a:t>liberalizarea economică și politică</a:t>
            </a:r>
          </a:p>
          <a:p>
            <a:pPr lvl="2" algn="just"/>
            <a:r>
              <a:rPr lang="ro-RO" dirty="0"/>
              <a:t>necesitatea consolidării stabilităţii şi securităţii în cadrul regiunilor</a:t>
            </a:r>
          </a:p>
          <a:p>
            <a:pPr lvl="2" algn="just"/>
            <a:r>
              <a:rPr lang="ro-RO" dirty="0"/>
              <a:t>dorința dezvoltării relaţiilor multilaterale cu alţi actori pentru a se putea impune în lumea globală</a:t>
            </a:r>
          </a:p>
          <a:p>
            <a:pPr lvl="1" algn="just"/>
            <a:r>
              <a:rPr lang="ro-RO" dirty="0"/>
              <a:t>sfera de acțiune: mai multe direcții – economia, societatea, mediul, securitatea,  cultura</a:t>
            </a:r>
          </a:p>
          <a:p>
            <a:pPr lvl="1" algn="just"/>
            <a:r>
              <a:rPr lang="ro-RO" dirty="0"/>
              <a:t>actori: mai mulți jucători care interacționează</a:t>
            </a:r>
          </a:p>
          <a:p>
            <a:pPr lvl="2" algn="just"/>
            <a:r>
              <a:rPr lang="ro-RO" dirty="0"/>
              <a:t>guvernele regionale, autorităţile locale, societatea civilă, actorii nonstatali, actorii din mediul de afaceri</a:t>
            </a:r>
          </a:p>
          <a:p>
            <a:pPr lvl="1" algn="just"/>
            <a:r>
              <a:rPr lang="ro-RO" dirty="0"/>
              <a:t>structură: multipolară</a:t>
            </a:r>
          </a:p>
          <a:p>
            <a:pPr lvl="2" algn="just"/>
            <a:r>
              <a:rPr lang="ro-RO" dirty="0"/>
              <a:t>permite apartenența unei țări la mai multe grupări regionale în același timp	</a:t>
            </a:r>
          </a:p>
          <a:p>
            <a:pPr lvl="1" algn="just"/>
            <a:endParaRPr lang="ro-RO" dirty="0"/>
          </a:p>
          <a:p>
            <a:pPr lvl="1" algn="just"/>
            <a:endParaRPr lang="ro-RO" dirty="0"/>
          </a:p>
        </p:txBody>
      </p:sp>
    </p:spTree>
    <p:extLst>
      <p:ext uri="{BB962C8B-B14F-4D97-AF65-F5344CB8AC3E}">
        <p14:creationId xmlns:p14="http://schemas.microsoft.com/office/powerpoint/2010/main" val="2158162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3815"/>
            <a:ext cx="8596668" cy="591404"/>
          </a:xfrm>
        </p:spPr>
        <p:txBody>
          <a:bodyPr>
            <a:normAutofit/>
          </a:bodyPr>
          <a:lstStyle/>
          <a:p>
            <a:r>
              <a:rPr lang="ro-RO" sz="3200" dirty="0"/>
              <a:t>Noul regionalism</a:t>
            </a:r>
            <a:endParaRPr lang="ro-RO" sz="3200" dirty="0">
              <a:solidFill>
                <a:srgbClr val="FF0000"/>
              </a:solidFill>
            </a:endParaRPr>
          </a:p>
        </p:txBody>
      </p:sp>
      <p:sp>
        <p:nvSpPr>
          <p:cNvPr id="3" name="Content Placeholder 2"/>
          <p:cNvSpPr>
            <a:spLocks noGrp="1"/>
          </p:cNvSpPr>
          <p:nvPr>
            <p:ph idx="1"/>
          </p:nvPr>
        </p:nvSpPr>
        <p:spPr>
          <a:xfrm>
            <a:off x="677333" y="955344"/>
            <a:ext cx="8712327" cy="5773002"/>
          </a:xfrm>
        </p:spPr>
        <p:txBody>
          <a:bodyPr>
            <a:normAutofit/>
          </a:bodyPr>
          <a:lstStyle/>
          <a:p>
            <a:pPr algn="just"/>
            <a:r>
              <a:rPr lang="ro-RO" dirty="0"/>
              <a:t>un proces complex de schimb care implică simultan statele și actorii non-statali și se produce ca rezultat al acțiunii forțelor globale, regionale, naționale și locale</a:t>
            </a:r>
          </a:p>
          <a:p>
            <a:pPr algn="just"/>
            <a:r>
              <a:rPr lang="ro-RO" dirty="0"/>
              <a:t>a apărut și ca urmare a negocierilor din cadrul Rundei Uruguay a Acordului General pentru Tarife și Comerț (GATT)</a:t>
            </a:r>
          </a:p>
          <a:p>
            <a:pPr algn="just"/>
            <a:r>
              <a:rPr lang="ro-RO" dirty="0"/>
              <a:t>Uniunea Europeană – considerată un model, „cea mai evoluată formă de regionalism transnațional”, datorită caracteristicilor sale privite ca fiind esențiale pentru o integrare mai adâncă: </a:t>
            </a:r>
          </a:p>
          <a:p>
            <a:pPr lvl="1" algn="just"/>
            <a:r>
              <a:rPr lang="ro-RO" dirty="0"/>
              <a:t>facilitarea circulației fluxurilor financiare și a fluxurilor de ISD</a:t>
            </a:r>
          </a:p>
          <a:p>
            <a:pPr lvl="1" algn="just"/>
            <a:r>
              <a:rPr lang="ro-RO" dirty="0"/>
              <a:t>mișcarea liberă a forței de muncă</a:t>
            </a:r>
          </a:p>
          <a:p>
            <a:pPr lvl="1" algn="just"/>
            <a:r>
              <a:rPr lang="ro-RO" dirty="0"/>
              <a:t>armonizarea politicilor macroeconomice pentru crearea unui mediu macroeconomic stabil</a:t>
            </a:r>
          </a:p>
          <a:p>
            <a:pPr lvl="1" algn="just"/>
            <a:r>
              <a:rPr lang="ro-RO" dirty="0"/>
              <a:t>instituții și fonduri financiare care asigură o politică regională coordonată</a:t>
            </a:r>
          </a:p>
          <a:p>
            <a:pPr lvl="1" algn="just"/>
            <a:r>
              <a:rPr lang="ro-RO" dirty="0"/>
              <a:t>o politică activă pentru îmbunătățirea comunicării și a infrastructurii de transport</a:t>
            </a:r>
          </a:p>
          <a:p>
            <a:pPr lvl="1" algn="just"/>
            <a:r>
              <a:rPr lang="ro-RO" dirty="0"/>
              <a:t>legislație coordonată și reguli comune pentru piețele produselor și ale factorilor</a:t>
            </a:r>
          </a:p>
          <a:p>
            <a:pPr lvl="1" algn="just"/>
            <a:r>
              <a:rPr lang="ro-RO" dirty="0"/>
              <a:t>o uniune monetară cu o monedă comună</a:t>
            </a:r>
          </a:p>
          <a:p>
            <a:pPr algn="just"/>
            <a:endParaRPr lang="ro-RO" dirty="0"/>
          </a:p>
        </p:txBody>
      </p:sp>
    </p:spTree>
    <p:extLst>
      <p:ext uri="{BB962C8B-B14F-4D97-AF65-F5344CB8AC3E}">
        <p14:creationId xmlns:p14="http://schemas.microsoft.com/office/powerpoint/2010/main" val="221005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300251"/>
            <a:ext cx="8596668" cy="591404"/>
          </a:xfrm>
        </p:spPr>
        <p:txBody>
          <a:bodyPr>
            <a:normAutofit/>
          </a:bodyPr>
          <a:lstStyle/>
          <a:p>
            <a:r>
              <a:rPr lang="ro-RO" sz="3000" dirty="0"/>
              <a:t>Noul regionalism - componente</a:t>
            </a:r>
          </a:p>
        </p:txBody>
      </p:sp>
      <p:sp>
        <p:nvSpPr>
          <p:cNvPr id="3" name="Content Placeholder 2"/>
          <p:cNvSpPr>
            <a:spLocks noGrp="1"/>
          </p:cNvSpPr>
          <p:nvPr>
            <p:ph idx="1"/>
          </p:nvPr>
        </p:nvSpPr>
        <p:spPr>
          <a:xfrm>
            <a:off x="677333" y="1460310"/>
            <a:ext cx="8944339" cy="5268036"/>
          </a:xfrm>
        </p:spPr>
        <p:txBody>
          <a:bodyPr>
            <a:normAutofit/>
          </a:bodyPr>
          <a:lstStyle/>
          <a:p>
            <a:pPr marL="0" indent="0" algn="just">
              <a:buNone/>
            </a:pPr>
            <a:r>
              <a:rPr lang="ro-RO" sz="2400" dirty="0">
                <a:solidFill>
                  <a:schemeClr val="accent1">
                    <a:lumMod val="75000"/>
                  </a:schemeClr>
                </a:solidFill>
                <a:effectLst>
                  <a:outerShdw blurRad="38100" dist="38100" dir="2700000" algn="tl">
                    <a:srgbClr val="000000">
                      <a:alpha val="43137"/>
                    </a:srgbClr>
                  </a:outerShdw>
                </a:effectLst>
              </a:rPr>
              <a:t>1. Grupările transfrontaliere constituite la nivel mezo-regional și macro-regional</a:t>
            </a:r>
          </a:p>
          <a:p>
            <a:pPr marL="0" indent="0" algn="just">
              <a:buNone/>
            </a:pPr>
            <a:endParaRPr lang="ro-RO" sz="2400" dirty="0"/>
          </a:p>
          <a:p>
            <a:pPr lvl="1" algn="just"/>
            <a:r>
              <a:rPr lang="ro-RO" sz="2000" b="1" dirty="0"/>
              <a:t>mezo-regional:</a:t>
            </a:r>
            <a:r>
              <a:rPr lang="ro-RO" sz="2000" dirty="0"/>
              <a:t> diferite state care doresc să-și integreze activitățile economice, politice sau militare</a:t>
            </a:r>
          </a:p>
          <a:p>
            <a:pPr lvl="1" algn="just"/>
            <a:endParaRPr lang="ro-RO" sz="2000" dirty="0"/>
          </a:p>
          <a:p>
            <a:pPr lvl="1" algn="just"/>
            <a:r>
              <a:rPr lang="ro-RO" sz="2000" b="1" dirty="0"/>
              <a:t>macro-regional: </a:t>
            </a:r>
            <a:r>
              <a:rPr lang="ro-RO" sz="2000" dirty="0"/>
              <a:t>blocuri comerciale, organizații regionale, rețele transcontinentale (țările BRIC)</a:t>
            </a:r>
          </a:p>
          <a:p>
            <a:pPr marL="355600" lvl="1" algn="just"/>
            <a:endParaRPr lang="ro-RO" dirty="0"/>
          </a:p>
        </p:txBody>
      </p:sp>
    </p:spTree>
    <p:extLst>
      <p:ext uri="{BB962C8B-B14F-4D97-AF65-F5344CB8AC3E}">
        <p14:creationId xmlns:p14="http://schemas.microsoft.com/office/powerpoint/2010/main" val="612668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099" y="150125"/>
            <a:ext cx="8596668" cy="477672"/>
          </a:xfrm>
        </p:spPr>
        <p:txBody>
          <a:bodyPr>
            <a:normAutofit fontScale="90000"/>
          </a:bodyPr>
          <a:lstStyle/>
          <a:p>
            <a:r>
              <a:rPr lang="ro-RO" sz="3000" dirty="0"/>
              <a:t>Formarea grupărilor regionale - cauze</a:t>
            </a:r>
          </a:p>
        </p:txBody>
      </p:sp>
      <p:sp>
        <p:nvSpPr>
          <p:cNvPr id="3" name="Content Placeholder 2"/>
          <p:cNvSpPr>
            <a:spLocks noGrp="1"/>
          </p:cNvSpPr>
          <p:nvPr>
            <p:ph idx="1"/>
          </p:nvPr>
        </p:nvSpPr>
        <p:spPr>
          <a:xfrm>
            <a:off x="477673" y="805220"/>
            <a:ext cx="9212238" cy="5923126"/>
          </a:xfrm>
        </p:spPr>
        <p:txBody>
          <a:bodyPr>
            <a:normAutofit fontScale="77500" lnSpcReduction="20000"/>
          </a:bodyPr>
          <a:lstStyle/>
          <a:p>
            <a:pPr marL="450850" lvl="0"/>
            <a:r>
              <a:rPr lang="ro-RO" dirty="0"/>
              <a:t>sfârșitul bipolarității sistemului internațional</a:t>
            </a:r>
          </a:p>
          <a:p>
            <a:pPr marL="850900" lvl="1"/>
            <a:r>
              <a:rPr lang="ro-RO" dirty="0"/>
              <a:t>o nouă diviziune a puterii și o nouă diviziune a muncii</a:t>
            </a:r>
          </a:p>
          <a:p>
            <a:pPr marL="450850" lvl="0"/>
            <a:r>
              <a:rPr lang="ro-RO" dirty="0"/>
              <a:t>adoptarea de către statele în dezvoltare și de către cele ex-comuniste a politicilor neo-liberale</a:t>
            </a:r>
          </a:p>
          <a:p>
            <a:pPr marL="850900" lvl="1"/>
            <a:r>
              <a:rPr lang="ro-RO" dirty="0"/>
              <a:t>promovarea strategiilor de creștere a exporturilor, intensificând regionalizarea economică</a:t>
            </a:r>
          </a:p>
          <a:p>
            <a:pPr marL="450850" lvl="0"/>
            <a:r>
              <a:rPr lang="ro-RO" dirty="0"/>
              <a:t>declinul sistemului Westfalian și reducerea semnificației și importanței frontierelor teritoriale în economia globalizată</a:t>
            </a:r>
          </a:p>
          <a:p>
            <a:pPr marL="450850" lvl="0"/>
            <a:r>
              <a:rPr lang="ro-RO" dirty="0"/>
              <a:t>percepția statelor că ceilalți reprezintă o amenințare pentru securitatea lor</a:t>
            </a:r>
          </a:p>
          <a:p>
            <a:pPr marL="850900" lvl="1"/>
            <a:r>
              <a:rPr lang="ro-RO" dirty="0"/>
              <a:t>Comunitatea Economică Europeană (1956) – amenințarea URSS; ASEAN (1967) – amenințarea Chinei și a altor țări comuniste </a:t>
            </a:r>
          </a:p>
          <a:p>
            <a:pPr marL="450850" lvl="0"/>
            <a:r>
              <a:rPr lang="ro-RO" dirty="0"/>
              <a:t>nevoia de a echilibra dimensiunea redusă a unei țări</a:t>
            </a:r>
          </a:p>
          <a:p>
            <a:pPr marL="850900" lvl="1"/>
            <a:r>
              <a:rPr lang="ro-RO" dirty="0"/>
              <a:t>Benelux - 1943/1958 – cooperare economică, politică și culturală între cele 3 țări membre</a:t>
            </a:r>
          </a:p>
          <a:p>
            <a:pPr marL="450850" lvl="0"/>
            <a:r>
              <a:rPr lang="ro-RO" dirty="0"/>
              <a:t>dorința de a consolida dezvoltarea economică  a țărilor membre</a:t>
            </a:r>
          </a:p>
          <a:p>
            <a:pPr marL="850900" lvl="1"/>
            <a:r>
              <a:rPr lang="ro-RO" dirty="0"/>
              <a:t>MERCOSUR (1991) – economii caracterizate prin dezvoltare economică redusă în comparație cu America de Nord sau Europa</a:t>
            </a:r>
          </a:p>
          <a:p>
            <a:pPr marL="850900" lvl="1"/>
            <a:r>
              <a:rPr lang="ro-RO" dirty="0"/>
              <a:t>ECOWAS (1955) - Economic Community of West African States – nivel redus de dezvoltare și instabilitate politică internă</a:t>
            </a:r>
          </a:p>
          <a:p>
            <a:pPr marL="450850" lvl="0"/>
            <a:r>
              <a:rPr lang="ro-RO" dirty="0"/>
              <a:t>reacția la formarea altor asociații</a:t>
            </a:r>
          </a:p>
          <a:p>
            <a:pPr marL="850900" lvl="1"/>
            <a:r>
              <a:rPr lang="ro-RO" dirty="0"/>
              <a:t>EFTA (1957) – European Free Trade Association – reacție la constituirea CEE din partea statelor care nu erau membre în acel moment – Marea Britanie, Austria, Norvegia, Portugalia, Suedia și Elveția, în scopul promovării liberului schimb între acestea</a:t>
            </a:r>
          </a:p>
          <a:p>
            <a:pPr marL="850900" lvl="1"/>
            <a:r>
              <a:rPr lang="ro-RO" dirty="0"/>
              <a:t>CMEA (1949) - Council for Mutual Economic Assistance – reacție la planul Marshall și formarea CEE din partea Uniunii Sovietice și a altor 5 țări din Blocul Estic – Cehoslovacia, Ungaria, Polonia, România și Bulgaria</a:t>
            </a:r>
          </a:p>
          <a:p>
            <a:pPr marL="450850" lvl="0"/>
            <a:r>
              <a:rPr lang="ro-RO" dirty="0"/>
              <a:t>dorința de a-și recâștiga dimensiunea, puterea sau influența pierdute pentru a se putea impune în sistemul economic global și a profita de oportunitățile oferite de globalizare</a:t>
            </a:r>
          </a:p>
          <a:p>
            <a:pPr marL="850900" lvl="1"/>
            <a:r>
              <a:rPr lang="ro-RO" dirty="0"/>
              <a:t>UE – reacție la sporirea puterii și influenței noilor jucători globali: SUA și Japonia</a:t>
            </a:r>
          </a:p>
        </p:txBody>
      </p:sp>
    </p:spTree>
    <p:extLst>
      <p:ext uri="{BB962C8B-B14F-4D97-AF65-F5344CB8AC3E}">
        <p14:creationId xmlns:p14="http://schemas.microsoft.com/office/powerpoint/2010/main" val="2869798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5576"/>
            <a:ext cx="8596668" cy="714233"/>
          </a:xfrm>
        </p:spPr>
        <p:txBody>
          <a:bodyPr>
            <a:normAutofit/>
          </a:bodyPr>
          <a:lstStyle/>
          <a:p>
            <a:r>
              <a:rPr lang="ro-RO" sz="3400" dirty="0"/>
              <a:t>Grupările regionale –trăsături specifice</a:t>
            </a:r>
          </a:p>
        </p:txBody>
      </p:sp>
      <p:sp>
        <p:nvSpPr>
          <p:cNvPr id="3" name="Content Placeholder 2"/>
          <p:cNvSpPr>
            <a:spLocks noGrp="1"/>
          </p:cNvSpPr>
          <p:nvPr>
            <p:ph idx="1"/>
          </p:nvPr>
        </p:nvSpPr>
        <p:spPr>
          <a:xfrm>
            <a:off x="677334" y="1050879"/>
            <a:ext cx="8596668" cy="5609228"/>
          </a:xfrm>
        </p:spPr>
        <p:txBody>
          <a:bodyPr>
            <a:normAutofit fontScale="85000" lnSpcReduction="10000"/>
          </a:bodyPr>
          <a:lstStyle/>
          <a:p>
            <a:pPr lvl="0" algn="just"/>
            <a:r>
              <a:rPr lang="ro-RO" dirty="0"/>
              <a:t>presupun asocierea uneia sau mai multor țări mici/mai puțin dezvoltate din punct de vedere economic cu o țară puternică </a:t>
            </a:r>
          </a:p>
          <a:p>
            <a:pPr lvl="1" algn="just"/>
            <a:r>
              <a:rPr lang="ro-RO" dirty="0"/>
              <a:t>SUA este țara dominantă în cadrul NAFTA, căreia i s-au alăturat Mexicul și Canada, țări cu o economie mai puțin dezvoltată</a:t>
            </a:r>
          </a:p>
          <a:p>
            <a:pPr lvl="1" algn="just"/>
            <a:r>
              <a:rPr lang="ro-RO" dirty="0"/>
              <a:t>Brazilia este țara dominantă în Mercosur</a:t>
            </a:r>
          </a:p>
          <a:p>
            <a:pPr lvl="1" algn="just"/>
            <a:r>
              <a:rPr lang="ro-RO" dirty="0"/>
              <a:t>noii membri ai UE sunt mici (în termeni economici) în comparație cu țările care au fondat-o</a:t>
            </a:r>
          </a:p>
          <a:p>
            <a:pPr lvl="0" algn="just"/>
            <a:r>
              <a:rPr lang="ro-RO" dirty="0"/>
              <a:t>țările mici sunt cele care, de regulă, adoptă reforme fundamentale, unilaterale, pentru a se putea alătura unei grupări regionale</a:t>
            </a:r>
          </a:p>
          <a:p>
            <a:pPr lvl="1" algn="just"/>
            <a:r>
              <a:rPr lang="ro-RO" dirty="0"/>
              <a:t>țările central și est-europene - au trecut de la regimul comunist la cel capitalist pentru a putea ulterior adera la UE</a:t>
            </a:r>
          </a:p>
          <a:p>
            <a:pPr lvl="1" algn="just"/>
            <a:r>
              <a:rPr lang="ro-RO" dirty="0"/>
              <a:t>Canada - și-a modificat politica economică pentru a negocia acordul de liber schimb cu SUA</a:t>
            </a:r>
          </a:p>
          <a:p>
            <a:pPr lvl="0" algn="just"/>
            <a:r>
              <a:rPr lang="ro-RO" dirty="0"/>
              <a:t>liberalizarea presupune concesii asimetrice, mai importante din partea statelor mici și mai reduse din partea statului/ statelor dezvoltate, aflate la un nivel de dezvoltare care le aduce într-o poziție favorabilă în cadrul negocierilor</a:t>
            </a:r>
          </a:p>
          <a:p>
            <a:pPr lvl="1" algn="just"/>
            <a:r>
              <a:rPr lang="ro-RO" dirty="0"/>
              <a:t>NAFTA sau UE</a:t>
            </a:r>
          </a:p>
          <a:p>
            <a:pPr lvl="0" algn="just"/>
            <a:r>
              <a:rPr lang="ro-RO" dirty="0"/>
              <a:t>gradul de liberalizare este redus</a:t>
            </a:r>
          </a:p>
          <a:p>
            <a:pPr algn="just"/>
            <a:r>
              <a:rPr lang="ro-RO" dirty="0"/>
              <a:t>implică o integrare aprofundată</a:t>
            </a:r>
          </a:p>
          <a:p>
            <a:pPr lvl="1" algn="just"/>
            <a:r>
              <a:rPr lang="ro-RO" dirty="0"/>
              <a:t>partenerii merg dincolo de înțelegerile privind reducerea barierelor tarifare, realizând armonizarea politicilor lor economice (cazul UE sau NAFTA), iar ulterior reformarea politicilor comunitare (cazul UE)</a:t>
            </a:r>
          </a:p>
        </p:txBody>
      </p:sp>
    </p:spTree>
    <p:extLst>
      <p:ext uri="{BB962C8B-B14F-4D97-AF65-F5344CB8AC3E}">
        <p14:creationId xmlns:p14="http://schemas.microsoft.com/office/powerpoint/2010/main" val="812610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7463"/>
            <a:ext cx="8596668" cy="714233"/>
          </a:xfrm>
        </p:spPr>
        <p:txBody>
          <a:bodyPr>
            <a:normAutofit/>
          </a:bodyPr>
          <a:lstStyle/>
          <a:p>
            <a:r>
              <a:rPr lang="ro-RO" sz="3400" dirty="0"/>
              <a:t>Grupările regionale –trăsături specifice</a:t>
            </a:r>
          </a:p>
        </p:txBody>
      </p:sp>
      <p:sp>
        <p:nvSpPr>
          <p:cNvPr id="3" name="Content Placeholder 2"/>
          <p:cNvSpPr>
            <a:spLocks noGrp="1"/>
          </p:cNvSpPr>
          <p:nvPr>
            <p:ph idx="1"/>
          </p:nvPr>
        </p:nvSpPr>
        <p:spPr>
          <a:xfrm>
            <a:off x="677334" y="1453487"/>
            <a:ext cx="8596668" cy="5404513"/>
          </a:xfrm>
        </p:spPr>
        <p:txBody>
          <a:bodyPr>
            <a:normAutofit/>
          </a:bodyPr>
          <a:lstStyle/>
          <a:p>
            <a:pPr lvl="0" algn="just"/>
            <a:r>
              <a:rPr lang="ro-RO" dirty="0"/>
              <a:t>se caracterizează prin eliminarea totală sau parțială a barierelor comerciale dintre statele participante, care pot fi vecine sau chiar aflate la mare distanță</a:t>
            </a:r>
          </a:p>
          <a:p>
            <a:pPr lvl="0" algn="just"/>
            <a:r>
              <a:rPr lang="ro-RO" dirty="0"/>
              <a:t>mecanismele folosite pentru acest tip de integrare sunt: </a:t>
            </a:r>
            <a:r>
              <a:rPr lang="ro-RO" dirty="0">
                <a:solidFill>
                  <a:srgbClr val="FF0000"/>
                </a:solidFill>
              </a:rPr>
              <a:t>acord bilateral, zonă de liber schimb, uniune vamală și piață comună</a:t>
            </a:r>
          </a:p>
          <a:p>
            <a:pPr lvl="0" algn="just"/>
            <a:r>
              <a:rPr lang="ro-RO" i="1" dirty="0"/>
              <a:t>problema</a:t>
            </a:r>
            <a:r>
              <a:rPr lang="ro-RO" dirty="0"/>
              <a:t> - principalii beneficiari ai acestor forme de integrare sunt statele dezvoltate               guvernele țărilor în dezvoltare se confruntă cu provocări atât pe termen scurt, cât și pe termen lung privind sporirea competitivității la nivel regional și global, iar răspunsurile tradiționale nu mai oferă soluții viabile</a:t>
            </a:r>
          </a:p>
        </p:txBody>
      </p:sp>
      <p:cxnSp>
        <p:nvCxnSpPr>
          <p:cNvPr id="5" name="Straight Arrow Connector 4"/>
          <p:cNvCxnSpPr/>
          <p:nvPr/>
        </p:nvCxnSpPr>
        <p:spPr>
          <a:xfrm>
            <a:off x="2416304" y="3514623"/>
            <a:ext cx="655092" cy="136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763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8"/>
            <a:ext cx="8596668" cy="591403"/>
          </a:xfrm>
        </p:spPr>
        <p:txBody>
          <a:bodyPr>
            <a:normAutofit fontScale="90000"/>
          </a:bodyPr>
          <a:lstStyle/>
          <a:p>
            <a:r>
              <a:rPr lang="ro-RO" dirty="0"/>
              <a:t>Noul regionalism - componente</a:t>
            </a:r>
          </a:p>
        </p:txBody>
      </p:sp>
      <p:sp>
        <p:nvSpPr>
          <p:cNvPr id="3" name="Content Placeholder 2"/>
          <p:cNvSpPr>
            <a:spLocks noGrp="1"/>
          </p:cNvSpPr>
          <p:nvPr>
            <p:ph idx="1"/>
          </p:nvPr>
        </p:nvSpPr>
        <p:spPr>
          <a:xfrm>
            <a:off x="677334" y="1050878"/>
            <a:ext cx="8596668" cy="5704763"/>
          </a:xfrm>
        </p:spPr>
        <p:txBody>
          <a:bodyPr>
            <a:normAutofit fontScale="92500" lnSpcReduction="20000"/>
          </a:bodyPr>
          <a:lstStyle/>
          <a:p>
            <a:pPr marL="0" indent="0" algn="just">
              <a:buNone/>
            </a:pPr>
            <a:r>
              <a:rPr lang="ro-RO" sz="2200" dirty="0">
                <a:solidFill>
                  <a:schemeClr val="accent1">
                    <a:lumMod val="75000"/>
                  </a:schemeClr>
                </a:solidFill>
                <a:effectLst>
                  <a:outerShdw blurRad="38100" dist="38100" dir="2700000" algn="tl">
                    <a:srgbClr val="000000">
                      <a:alpha val="43137"/>
                    </a:srgbClr>
                  </a:outerShdw>
                </a:effectLst>
              </a:rPr>
              <a:t>2. Forme noi de guvernare la nivel urban (regionalismul metropolitan)</a:t>
            </a:r>
          </a:p>
          <a:p>
            <a:pPr marL="0" indent="0" algn="just">
              <a:buNone/>
            </a:pPr>
            <a:endParaRPr lang="ro-RO" sz="1200" dirty="0">
              <a:solidFill>
                <a:schemeClr val="accent1">
                  <a:lumMod val="75000"/>
                </a:schemeClr>
              </a:solidFill>
              <a:effectLst>
                <a:outerShdw blurRad="38100" dist="38100" dir="2700000" algn="tl">
                  <a:srgbClr val="000000">
                    <a:alpha val="43137"/>
                  </a:srgbClr>
                </a:outerShdw>
              </a:effectLst>
            </a:endParaRPr>
          </a:p>
          <a:p>
            <a:pPr lvl="1" algn="just"/>
            <a:r>
              <a:rPr lang="ro-RO" dirty="0"/>
              <a:t>aici se încadrează și noile structuri micro-regionale, foarte competitive pe piața globală datorită unui ansamblu de factori facilitatori ------ </a:t>
            </a:r>
            <a:r>
              <a:rPr lang="ro-RO" dirty="0">
                <a:effectLst>
                  <a:outerShdw blurRad="38100" dist="38100" dir="2700000" algn="tl">
                    <a:srgbClr val="000000">
                      <a:alpha val="43137"/>
                    </a:srgbClr>
                  </a:outerShdw>
                </a:effectLst>
              </a:rPr>
              <a:t>“statele-regiune”</a:t>
            </a:r>
          </a:p>
          <a:p>
            <a:pPr marL="457200" lvl="1" indent="0" algn="just">
              <a:buNone/>
            </a:pPr>
            <a:endParaRPr lang="ro-RO" sz="1200" dirty="0"/>
          </a:p>
          <a:p>
            <a:pPr marL="285750" lvl="1" algn="just"/>
            <a:r>
              <a:rPr lang="ro-RO" dirty="0"/>
              <a:t>integrarea micro-regională se realizează de multe ori ca alternativă sau în opoziție cu regionalismul formal al statelor, fără a face apel la capitalul național</a:t>
            </a:r>
          </a:p>
          <a:p>
            <a:pPr marL="285750" lvl="1" algn="just"/>
            <a:r>
              <a:rPr lang="ro-RO" dirty="0"/>
              <a:t>resursele tradiționale pe care se bazează statele (munca, natura și capitalul) și care le oferă acestora avantajul comparativ potrivit teoriei clasice a comerțului internațional, nu mai constituie principala motivație a comerțului pe piața globală</a:t>
            </a:r>
          </a:p>
          <a:p>
            <a:pPr marL="285750" lvl="1" algn="just"/>
            <a:r>
              <a:rPr lang="ro-RO" dirty="0"/>
              <a:t>globalizarea oferă acces la resursele aflate oriunde în lume, astfel încât regiunile nu mai au nevoie de capitalul național pentru a se dezvolta sau a-și spori competitivitatea</a:t>
            </a:r>
          </a:p>
          <a:p>
            <a:pPr marL="285750" lvl="1" algn="just"/>
            <a:r>
              <a:rPr lang="ro-RO" dirty="0"/>
              <a:t>avantajul competitiv - tehnologia folosită și eficiența utilizării acestor resurse</a:t>
            </a:r>
          </a:p>
          <a:p>
            <a:pPr marL="285750" lvl="1" algn="just"/>
            <a:endParaRPr lang="ro-RO" dirty="0"/>
          </a:p>
          <a:p>
            <a:pPr marL="285750" lvl="1" algn="just"/>
            <a:r>
              <a:rPr lang="ro-RO" dirty="0"/>
              <a:t>diferite tipuri de micro-regiuni, care merg de la nivelul transnațional sau național până la cel sub-național sau local</a:t>
            </a:r>
          </a:p>
          <a:p>
            <a:pPr marL="685800" lvl="2" algn="just"/>
            <a:r>
              <a:rPr lang="ro-RO" dirty="0"/>
              <a:t>au un grad redus de instituționalizare </a:t>
            </a:r>
          </a:p>
          <a:p>
            <a:pPr marL="685800" lvl="2" algn="just"/>
            <a:r>
              <a:rPr lang="ro-RO" dirty="0"/>
              <a:t>sunt constituite după principii guvernate de piață și de sectorul privat</a:t>
            </a:r>
          </a:p>
          <a:p>
            <a:pPr marL="685800" lvl="2" algn="just"/>
            <a:r>
              <a:rPr lang="ro-RO" dirty="0"/>
              <a:t>presupun interacțiuni multiple desfășurate între actorii non-statali</a:t>
            </a:r>
          </a:p>
          <a:p>
            <a:pPr marL="685800" lvl="2" algn="just"/>
            <a:r>
              <a:rPr lang="ro-RO" dirty="0"/>
              <a:t>pol de creștere, poligon de creștere, triunghi de creștere, zonă economică specială, inițiativă de dezvoltare spațială, coridor de dezvoltare, cluster, regiune transfrontalieră</a:t>
            </a:r>
          </a:p>
        </p:txBody>
      </p:sp>
    </p:spTree>
    <p:extLst>
      <p:ext uri="{BB962C8B-B14F-4D97-AF65-F5344CB8AC3E}">
        <p14:creationId xmlns:p14="http://schemas.microsoft.com/office/powerpoint/2010/main" val="3237606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3407" y="1279478"/>
            <a:ext cx="5690666" cy="794982"/>
          </a:xfrm>
        </p:spPr>
        <p:txBody>
          <a:bodyPr>
            <a:normAutofit fontScale="90000"/>
          </a:bodyPr>
          <a:lstStyle/>
          <a:p>
            <a:r>
              <a:rPr lang="ro-RO" b="1" dirty="0">
                <a:effectLst>
                  <a:outerShdw blurRad="38100" dist="38100" dir="2700000" algn="tl">
                    <a:srgbClr val="000000">
                      <a:alpha val="43137"/>
                    </a:srgbClr>
                  </a:outerShdw>
                </a:effectLst>
              </a:rPr>
              <a:t>Statul-regiune</a:t>
            </a:r>
          </a:p>
        </p:txBody>
      </p:sp>
      <p:pic>
        <p:nvPicPr>
          <p:cNvPr id="1026" name="Picture 2" descr="The End of the Nation State: The Rise of Regional Economies by Kenichi Ohmae  | April's N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8788" y="2320119"/>
            <a:ext cx="5777552" cy="4333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691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1412"/>
          </a:xfrm>
        </p:spPr>
        <p:txBody>
          <a:bodyPr>
            <a:normAutofit/>
          </a:bodyPr>
          <a:lstStyle/>
          <a:p>
            <a:r>
              <a:rPr lang="ro-RO" sz="4000" b="1" dirty="0"/>
              <a:t>Statul-regiune</a:t>
            </a:r>
          </a:p>
        </p:txBody>
      </p:sp>
      <p:sp>
        <p:nvSpPr>
          <p:cNvPr id="3" name="Content Placeholder 2"/>
          <p:cNvSpPr>
            <a:spLocks noGrp="1"/>
          </p:cNvSpPr>
          <p:nvPr>
            <p:ph idx="1"/>
          </p:nvPr>
        </p:nvSpPr>
        <p:spPr>
          <a:xfrm>
            <a:off x="838200" y="2060811"/>
            <a:ext cx="10515600" cy="4116151"/>
          </a:xfrm>
        </p:spPr>
        <p:txBody>
          <a:bodyPr/>
          <a:lstStyle/>
          <a:p>
            <a:pPr algn="just"/>
            <a:r>
              <a:rPr lang="ro-RO" dirty="0"/>
              <a:t>există regiuni care reprezintă poli de dezvoltare pentru statele din care fac parte, locomotive care conduc economia țărilor respective înspre progres economic</a:t>
            </a:r>
          </a:p>
          <a:p>
            <a:pPr algn="just"/>
            <a:endParaRPr lang="ro-RO" sz="2000" dirty="0"/>
          </a:p>
          <a:p>
            <a:pPr lvl="1" algn="just"/>
            <a:r>
              <a:rPr lang="ro-RO" dirty="0"/>
              <a:t>regiuni care coincid cu statele propriu-zise</a:t>
            </a:r>
          </a:p>
          <a:p>
            <a:pPr lvl="1" algn="just"/>
            <a:endParaRPr lang="ro-RO" sz="1000" dirty="0"/>
          </a:p>
          <a:p>
            <a:pPr lvl="1" algn="just"/>
            <a:r>
              <a:rPr lang="ro-RO" dirty="0"/>
              <a:t>regiuni care reprezintă poli de dezvoltare din interiorul unui stat</a:t>
            </a:r>
          </a:p>
          <a:p>
            <a:pPr lvl="1" algn="just"/>
            <a:endParaRPr lang="ro-RO" sz="1000" dirty="0"/>
          </a:p>
          <a:p>
            <a:pPr lvl="1" algn="just"/>
            <a:r>
              <a:rPr lang="ro-RO" dirty="0"/>
              <a:t>regiuni care au zone comune mai multor state</a:t>
            </a:r>
          </a:p>
        </p:txBody>
      </p:sp>
    </p:spTree>
    <p:extLst>
      <p:ext uri="{BB962C8B-B14F-4D97-AF65-F5344CB8AC3E}">
        <p14:creationId xmlns:p14="http://schemas.microsoft.com/office/powerpoint/2010/main" val="2964196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4000" b="1" dirty="0"/>
              <a:t>Caracteristicile statului-regiune </a:t>
            </a:r>
            <a:br>
              <a:rPr lang="ro-RO" sz="4000" b="1" dirty="0"/>
            </a:br>
            <a:r>
              <a:rPr lang="ro-RO" sz="2200" b="1" dirty="0"/>
              <a:t>(Kenichi Ohmae, </a:t>
            </a:r>
            <a:r>
              <a:rPr lang="ro-RO" sz="2200" i="1" dirty="0"/>
              <a:t>The Next Global Stage. Challenges and Opportunities in Our Borderless World</a:t>
            </a:r>
            <a:r>
              <a:rPr lang="ro-RO" sz="2200" dirty="0"/>
              <a:t>.</a:t>
            </a:r>
            <a:r>
              <a:rPr lang="ro-RO" sz="2200" i="1" dirty="0"/>
              <a:t> </a:t>
            </a:r>
            <a:r>
              <a:rPr lang="ro-RO" sz="2200" dirty="0"/>
              <a:t>New Jersey: Wharton School Publishing, 2005</a:t>
            </a:r>
            <a:r>
              <a:rPr lang="ro-RO" sz="2200" b="1" dirty="0"/>
              <a:t>)</a:t>
            </a:r>
          </a:p>
        </p:txBody>
      </p:sp>
      <p:sp>
        <p:nvSpPr>
          <p:cNvPr id="3" name="Content Placeholder 2"/>
          <p:cNvSpPr>
            <a:spLocks noGrp="1"/>
          </p:cNvSpPr>
          <p:nvPr>
            <p:ph idx="1"/>
          </p:nvPr>
        </p:nvSpPr>
        <p:spPr>
          <a:xfrm>
            <a:off x="838200" y="1962103"/>
            <a:ext cx="10515600" cy="4351338"/>
          </a:xfrm>
        </p:spPr>
        <p:txBody>
          <a:bodyPr>
            <a:normAutofit fontScale="85000" lnSpcReduction="20000"/>
          </a:bodyPr>
          <a:lstStyle/>
          <a:p>
            <a:pPr algn="just"/>
            <a:r>
              <a:rPr lang="ro-RO" dirty="0"/>
              <a:t>o piață internă suficient de mare încât să atragă investiții străine (populația între 0.5 milioane – 10 milioane de oameni)</a:t>
            </a:r>
          </a:p>
          <a:p>
            <a:pPr algn="just"/>
            <a:endParaRPr lang="ro-RO" sz="1100" dirty="0"/>
          </a:p>
          <a:p>
            <a:pPr algn="just"/>
            <a:r>
              <a:rPr lang="ro-RO" dirty="0"/>
              <a:t>existența în cadrul regiunii a cel puțin un aeroport internațional sau port important, alături de o infrastructură bună de transport</a:t>
            </a:r>
          </a:p>
          <a:p>
            <a:pPr algn="just"/>
            <a:endParaRPr lang="ro-RO" sz="1100" dirty="0"/>
          </a:p>
          <a:p>
            <a:pPr algn="just"/>
            <a:r>
              <a:rPr lang="ro-RO" dirty="0"/>
              <a:t>universități moderne și facilități de cercetare care să atragă studenții valoroși și să „producă” absolvenți de excepție sau lucrători foarte bine pregătiți</a:t>
            </a:r>
          </a:p>
          <a:p>
            <a:pPr algn="just"/>
            <a:endParaRPr lang="ro-RO" sz="1200" dirty="0"/>
          </a:p>
          <a:p>
            <a:pPr algn="just"/>
            <a:r>
              <a:rPr lang="ro-RO" dirty="0"/>
              <a:t>deschidere către exterior, considerând restul lumii ca un rezervor de resurse necesare dezvoltării</a:t>
            </a:r>
          </a:p>
          <a:p>
            <a:pPr algn="just"/>
            <a:endParaRPr lang="ro-RO" sz="1200" dirty="0"/>
          </a:p>
          <a:p>
            <a:pPr algn="just"/>
            <a:r>
              <a:rPr lang="ro-RO" dirty="0"/>
              <a:t>existența unui mediu atractiv pentru viața socială și profesională</a:t>
            </a:r>
          </a:p>
          <a:p>
            <a:pPr lvl="1" algn="just"/>
            <a:r>
              <a:rPr lang="ro-RO" dirty="0"/>
              <a:t>ambianță fizică plăcută: parcuri, zone de agrement, zone care să atragă investitorii (parcuri industriale) </a:t>
            </a:r>
          </a:p>
        </p:txBody>
      </p:sp>
    </p:spTree>
    <p:extLst>
      <p:ext uri="{BB962C8B-B14F-4D97-AF65-F5344CB8AC3E}">
        <p14:creationId xmlns:p14="http://schemas.microsoft.com/office/powerpoint/2010/main" val="240429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Caracteristicile statului-regiune</a:t>
            </a:r>
            <a:endParaRPr lang="ro-RO" dirty="0"/>
          </a:p>
        </p:txBody>
      </p:sp>
      <p:sp>
        <p:nvSpPr>
          <p:cNvPr id="3" name="Content Placeholder 2"/>
          <p:cNvSpPr>
            <a:spLocks noGrp="1"/>
          </p:cNvSpPr>
          <p:nvPr>
            <p:ph idx="1"/>
          </p:nvPr>
        </p:nvSpPr>
        <p:spPr/>
        <p:txBody>
          <a:bodyPr/>
          <a:lstStyle/>
          <a:p>
            <a:pPr algn="just"/>
            <a:r>
              <a:rPr lang="ro-RO" dirty="0"/>
              <a:t>o structură care a renunțat de bună voie la unele din funcțiile statului-națiune în favoarea abilității de a accesa </a:t>
            </a:r>
            <a:r>
              <a:rPr lang="ro-RO" b="1" dirty="0"/>
              <a:t>„cei patru I” ai economiei globale</a:t>
            </a:r>
            <a:r>
              <a:rPr lang="ro-RO" dirty="0"/>
              <a:t>:</a:t>
            </a:r>
          </a:p>
          <a:p>
            <a:pPr lvl="1"/>
            <a:r>
              <a:rPr lang="ro-RO" i="1" dirty="0"/>
              <a:t>Investiții</a:t>
            </a:r>
            <a:endParaRPr lang="ro-RO" dirty="0"/>
          </a:p>
          <a:p>
            <a:pPr lvl="1"/>
            <a:r>
              <a:rPr lang="ro-RO" i="1" dirty="0"/>
              <a:t>Industrie</a:t>
            </a:r>
            <a:endParaRPr lang="ro-RO" dirty="0"/>
          </a:p>
          <a:p>
            <a:pPr lvl="1"/>
            <a:r>
              <a:rPr lang="ro-RO" i="1" dirty="0"/>
              <a:t>Informatizare</a:t>
            </a:r>
            <a:r>
              <a:rPr lang="ro-RO" dirty="0"/>
              <a:t> (tehnologia informației)</a:t>
            </a:r>
          </a:p>
          <a:p>
            <a:pPr lvl="1"/>
            <a:r>
              <a:rPr lang="ro-RO" i="1" dirty="0"/>
              <a:t>Indivizi</a:t>
            </a:r>
            <a:r>
              <a:rPr lang="ro-RO" dirty="0"/>
              <a:t> (consumatorii individuali)</a:t>
            </a:r>
          </a:p>
        </p:txBody>
      </p:sp>
    </p:spTree>
    <p:extLst>
      <p:ext uri="{BB962C8B-B14F-4D97-AF65-F5344CB8AC3E}">
        <p14:creationId xmlns:p14="http://schemas.microsoft.com/office/powerpoint/2010/main" val="1563393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Statul-regiune. Concepte asimilate</a:t>
            </a:r>
          </a:p>
        </p:txBody>
      </p:sp>
      <p:sp>
        <p:nvSpPr>
          <p:cNvPr id="3" name="Content Placeholder 2"/>
          <p:cNvSpPr>
            <a:spLocks noGrp="1"/>
          </p:cNvSpPr>
          <p:nvPr>
            <p:ph idx="1"/>
          </p:nvPr>
        </p:nvSpPr>
        <p:spPr>
          <a:xfrm>
            <a:off x="838200" y="2115403"/>
            <a:ext cx="10515600" cy="4061559"/>
          </a:xfrm>
        </p:spPr>
        <p:txBody>
          <a:bodyPr/>
          <a:lstStyle/>
          <a:p>
            <a:r>
              <a:rPr lang="ro-RO" dirty="0"/>
              <a:t>Pol de creștere</a:t>
            </a:r>
          </a:p>
          <a:p>
            <a:r>
              <a:rPr lang="ro-RO" dirty="0"/>
              <a:t>Zonă economică specială</a:t>
            </a:r>
          </a:p>
          <a:p>
            <a:r>
              <a:rPr lang="ro-RO" dirty="0"/>
              <a:t>Coridor de dezvoltare</a:t>
            </a:r>
          </a:p>
          <a:p>
            <a:r>
              <a:rPr lang="ro-RO" dirty="0"/>
              <a:t>Cluster</a:t>
            </a:r>
          </a:p>
          <a:p>
            <a:endParaRPr lang="ro-RO" dirty="0"/>
          </a:p>
        </p:txBody>
      </p:sp>
    </p:spTree>
    <p:extLst>
      <p:ext uri="{BB962C8B-B14F-4D97-AF65-F5344CB8AC3E}">
        <p14:creationId xmlns:p14="http://schemas.microsoft.com/office/powerpoint/2010/main" val="130184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4000" b="1" dirty="0"/>
              <a:t>Polul de creștere</a:t>
            </a:r>
          </a:p>
        </p:txBody>
      </p:sp>
      <p:sp>
        <p:nvSpPr>
          <p:cNvPr id="3" name="Content Placeholder 2"/>
          <p:cNvSpPr>
            <a:spLocks noGrp="1"/>
          </p:cNvSpPr>
          <p:nvPr>
            <p:ph idx="1"/>
          </p:nvPr>
        </p:nvSpPr>
        <p:spPr/>
        <p:txBody>
          <a:bodyPr>
            <a:normAutofit fontScale="92500" lnSpcReduction="20000"/>
          </a:bodyPr>
          <a:lstStyle/>
          <a:p>
            <a:pPr algn="just"/>
            <a:r>
              <a:rPr lang="ro-RO" dirty="0"/>
              <a:t>construit în jurul unor resurse existente într-o anumită zonă dintr-o economie sau de la frontiera dintre două state</a:t>
            </a:r>
          </a:p>
          <a:p>
            <a:pPr algn="just"/>
            <a:endParaRPr lang="ro-RO" sz="1100" dirty="0"/>
          </a:p>
          <a:p>
            <a:pPr algn="just"/>
            <a:r>
              <a:rPr lang="ro-RO" dirty="0"/>
              <a:t>constă în realizarea de investiții publice și private în mai multe sectoare, pornind de la oportunitatea existentă în acel loc</a:t>
            </a:r>
          </a:p>
          <a:p>
            <a:pPr algn="just"/>
            <a:endParaRPr lang="ro-RO" sz="1100" dirty="0"/>
          </a:p>
          <a:p>
            <a:pPr algn="just"/>
            <a:r>
              <a:rPr lang="ro-RO" dirty="0"/>
              <a:t>contribuie la lărgirea dimensiunilor pieței, ceea ce sporește atractivitatea sa față de potențialii investitori și multiplică oportunitățile de afaceri existente </a:t>
            </a:r>
          </a:p>
          <a:p>
            <a:pPr lvl="1" algn="just"/>
            <a:r>
              <a:rPr lang="ro-RO" dirty="0"/>
              <a:t>investițiile, la rândul lor, creează locuri de muncă, duc la sporirea salariilor și generează economii de scară</a:t>
            </a:r>
          </a:p>
          <a:p>
            <a:pPr lvl="1" algn="just"/>
            <a:endParaRPr lang="ro-RO" sz="1100" dirty="0"/>
          </a:p>
          <a:p>
            <a:pPr algn="just"/>
            <a:r>
              <a:rPr lang="ro-RO" dirty="0"/>
              <a:t>efectele sunt vizibile dincolo de granițele unui stat, creând oportunități și efecte pozitive pentru integrarea regională</a:t>
            </a:r>
          </a:p>
        </p:txBody>
      </p:sp>
    </p:spTree>
    <p:extLst>
      <p:ext uri="{BB962C8B-B14F-4D97-AF65-F5344CB8AC3E}">
        <p14:creationId xmlns:p14="http://schemas.microsoft.com/office/powerpoint/2010/main" val="3362970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4000" b="1" dirty="0"/>
              <a:t>Zona economică specială</a:t>
            </a:r>
          </a:p>
        </p:txBody>
      </p:sp>
      <p:sp>
        <p:nvSpPr>
          <p:cNvPr id="3" name="Content Placeholder 2"/>
          <p:cNvSpPr>
            <a:spLocks noGrp="1"/>
          </p:cNvSpPr>
          <p:nvPr>
            <p:ph idx="1"/>
          </p:nvPr>
        </p:nvSpPr>
        <p:spPr/>
        <p:txBody>
          <a:bodyPr>
            <a:normAutofit/>
          </a:bodyPr>
          <a:lstStyle/>
          <a:p>
            <a:endParaRPr lang="ro-RO" sz="2000" dirty="0"/>
          </a:p>
          <a:p>
            <a:pPr algn="just"/>
            <a:r>
              <a:rPr lang="ro-RO" dirty="0"/>
              <a:t>o arie delimitată teritorial în cadrul unei economii care oferă stimulente speciale pentru comerț firmelor care aleg această locație pentru investiții (inclusiv oferirea unei infrastructuri de calitate și a unor condiții de operare foarte bune)</a:t>
            </a:r>
          </a:p>
          <a:p>
            <a:pPr algn="just"/>
            <a:endParaRPr lang="ro-RO" dirty="0"/>
          </a:p>
          <a:p>
            <a:pPr algn="just"/>
            <a:r>
              <a:rPr lang="ro-RO" dirty="0"/>
              <a:t>măsuri pentru întărirea competitivității ofertei, ce urmăresc depășirea </a:t>
            </a:r>
            <a:r>
              <a:rPr lang="ro-RO" b="1" dirty="0"/>
              <a:t>barierelor</a:t>
            </a:r>
            <a:r>
              <a:rPr lang="ro-RO" dirty="0"/>
              <a:t> care blochează investițiile într-o economie mai mare</a:t>
            </a:r>
          </a:p>
          <a:p>
            <a:pPr lvl="1" algn="just"/>
            <a:r>
              <a:rPr lang="ro-RO" dirty="0"/>
              <a:t>politici restrictive, guvernanță deficitară, infrastructură inadecvată sau accesibilitate redusă</a:t>
            </a:r>
          </a:p>
          <a:p>
            <a:pPr lvl="1" algn="just"/>
            <a:endParaRPr lang="ro-RO" dirty="0"/>
          </a:p>
        </p:txBody>
      </p:sp>
    </p:spTree>
    <p:extLst>
      <p:ext uri="{BB962C8B-B14F-4D97-AF65-F5344CB8AC3E}">
        <p14:creationId xmlns:p14="http://schemas.microsoft.com/office/powerpoint/2010/main" val="2979479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4000" b="1" dirty="0"/>
              <a:t>Coridorul de dezvoltare</a:t>
            </a:r>
          </a:p>
        </p:txBody>
      </p:sp>
      <p:sp>
        <p:nvSpPr>
          <p:cNvPr id="3" name="Content Placeholder 2"/>
          <p:cNvSpPr>
            <a:spLocks noGrp="1"/>
          </p:cNvSpPr>
          <p:nvPr>
            <p:ph idx="1"/>
          </p:nvPr>
        </p:nvSpPr>
        <p:spPr/>
        <p:txBody>
          <a:bodyPr>
            <a:normAutofit/>
          </a:bodyPr>
          <a:lstStyle/>
          <a:p>
            <a:pPr algn="just"/>
            <a:r>
              <a:rPr lang="ro-RO" dirty="0"/>
              <a:t>infrastructuri de alimentare/aprovizionare, care au drept scop conectarea agenților economici dintr-o anumită arie geografică</a:t>
            </a:r>
          </a:p>
          <a:p>
            <a:pPr marL="0" indent="0" algn="just">
              <a:buNone/>
            </a:pPr>
            <a:endParaRPr lang="ro-RO" sz="1000" dirty="0"/>
          </a:p>
          <a:p>
            <a:pPr algn="just"/>
            <a:r>
              <a:rPr lang="ro-RO" dirty="0"/>
              <a:t>oferă legături între nodurile sau centrele economice situate de obicei în centrul așezărilor urbane, unde sunt concentrate volume importante de resurse și actori economici</a:t>
            </a:r>
          </a:p>
          <a:p>
            <a:pPr algn="just"/>
            <a:endParaRPr lang="ro-RO" dirty="0"/>
          </a:p>
          <a:p>
            <a:r>
              <a:rPr lang="ro-RO" dirty="0"/>
              <a:t>fac legătura între cerere și ofertă</a:t>
            </a:r>
          </a:p>
          <a:p>
            <a:endParaRPr lang="ro-RO" dirty="0"/>
          </a:p>
        </p:txBody>
      </p:sp>
    </p:spTree>
    <p:extLst>
      <p:ext uri="{BB962C8B-B14F-4D97-AF65-F5344CB8AC3E}">
        <p14:creationId xmlns:p14="http://schemas.microsoft.com/office/powerpoint/2010/main" val="2723697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4000" b="1" dirty="0"/>
              <a:t>Cluster-ul</a:t>
            </a:r>
          </a:p>
        </p:txBody>
      </p:sp>
      <p:sp>
        <p:nvSpPr>
          <p:cNvPr id="3" name="Content Placeholder 2"/>
          <p:cNvSpPr>
            <a:spLocks noGrp="1"/>
          </p:cNvSpPr>
          <p:nvPr>
            <p:ph idx="1"/>
          </p:nvPr>
        </p:nvSpPr>
        <p:spPr/>
        <p:txBody>
          <a:bodyPr>
            <a:normAutofit fontScale="92500" lnSpcReduction="10000"/>
          </a:bodyPr>
          <a:lstStyle/>
          <a:p>
            <a:pPr algn="just"/>
            <a:r>
              <a:rPr lang="ro-RO" dirty="0"/>
              <a:t>aglomerări (concentrări) geografice de companii interconectate, furnizori specializați, furnizori de servicii și alte instituții asociate (universități, agenții guvernamentale) într-un domeniu particular sau într-o regiune</a:t>
            </a:r>
          </a:p>
          <a:p>
            <a:pPr algn="just"/>
            <a:endParaRPr lang="ro-RO" sz="1100" dirty="0"/>
          </a:p>
          <a:p>
            <a:pPr algn="just"/>
            <a:r>
              <a:rPr lang="ro-RO" dirty="0"/>
              <a:t>pot fi concentrate în interiorul unui stat sau pot să se formeze într-o zonă transfrontalieră</a:t>
            </a:r>
          </a:p>
          <a:p>
            <a:endParaRPr lang="ro-RO" sz="1300" dirty="0"/>
          </a:p>
          <a:p>
            <a:pPr lvl="1"/>
            <a:r>
              <a:rPr lang="ro-RO" dirty="0"/>
              <a:t>microelectronică și biotehnologie – Silicon Valley</a:t>
            </a:r>
          </a:p>
          <a:p>
            <a:pPr lvl="1"/>
            <a:r>
              <a:rPr lang="ro-RO" dirty="0"/>
              <a:t>industria auto – Detroit</a:t>
            </a:r>
          </a:p>
          <a:p>
            <a:pPr lvl="1"/>
            <a:r>
              <a:rPr lang="ro-RO" dirty="0"/>
              <a:t>servicii financiare – New York</a:t>
            </a:r>
          </a:p>
          <a:p>
            <a:pPr lvl="1"/>
            <a:r>
              <a:rPr lang="ro-RO" dirty="0"/>
              <a:t>industria aeronautică – Seattle</a:t>
            </a:r>
          </a:p>
          <a:p>
            <a:pPr lvl="1"/>
            <a:r>
              <a:rPr lang="ro-RO" dirty="0"/>
              <a:t>”the Hollywood entertainment cluster”</a:t>
            </a:r>
          </a:p>
        </p:txBody>
      </p:sp>
    </p:spTree>
    <p:extLst>
      <p:ext uri="{BB962C8B-B14F-4D97-AF65-F5344CB8AC3E}">
        <p14:creationId xmlns:p14="http://schemas.microsoft.com/office/powerpoint/2010/main" val="4661043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4000" b="1" dirty="0"/>
              <a:t>Statul-regiune</a:t>
            </a:r>
          </a:p>
        </p:txBody>
      </p:sp>
      <p:sp>
        <p:nvSpPr>
          <p:cNvPr id="3" name="Content Placeholder 2"/>
          <p:cNvSpPr>
            <a:spLocks noGrp="1"/>
          </p:cNvSpPr>
          <p:nvPr>
            <p:ph idx="1"/>
          </p:nvPr>
        </p:nvSpPr>
        <p:spPr/>
        <p:txBody>
          <a:bodyPr>
            <a:normAutofit/>
          </a:bodyPr>
          <a:lstStyle/>
          <a:p>
            <a:r>
              <a:rPr lang="ro-RO" dirty="0"/>
              <a:t>trăsăturile unei regiuni de succes - </a:t>
            </a:r>
            <a:r>
              <a:rPr lang="ro-RO" i="1" dirty="0"/>
              <a:t>Indicele</a:t>
            </a:r>
            <a:r>
              <a:rPr lang="ro-RO" dirty="0"/>
              <a:t> </a:t>
            </a:r>
            <a:r>
              <a:rPr lang="ro-RO" i="1" dirty="0"/>
              <a:t>Silicon Valley 2013</a:t>
            </a:r>
          </a:p>
          <a:p>
            <a:pPr lvl="2" algn="just"/>
            <a:r>
              <a:rPr lang="ro-RO" dirty="0"/>
              <a:t>un raport fundamentat pe indicatori ce măsoară forța economiei unei regiuni și coeziunea comunității sale, elaborat de Joint Venture Silicon Valley și Fundația Comunitară Silicon Valley</a:t>
            </a:r>
          </a:p>
          <a:p>
            <a:endParaRPr lang="ro-RO" dirty="0"/>
          </a:p>
          <a:p>
            <a:pPr lvl="1"/>
            <a:r>
              <a:rPr lang="ro-RO" dirty="0">
                <a:effectLst>
                  <a:outerShdw blurRad="38100" dist="38100" dir="2700000" algn="tl">
                    <a:srgbClr val="000000">
                      <a:alpha val="43137"/>
                    </a:srgbClr>
                  </a:outerShdw>
                </a:effectLst>
              </a:rPr>
              <a:t>accesul la forța de muncă</a:t>
            </a:r>
          </a:p>
          <a:p>
            <a:pPr lvl="1"/>
            <a:r>
              <a:rPr lang="ro-RO" dirty="0">
                <a:effectLst>
                  <a:outerShdw blurRad="38100" dist="38100" dir="2700000" algn="tl">
                    <a:srgbClr val="000000">
                      <a:alpha val="43137"/>
                    </a:srgbClr>
                  </a:outerShdw>
                </a:effectLst>
              </a:rPr>
              <a:t>educația</a:t>
            </a:r>
          </a:p>
          <a:p>
            <a:pPr lvl="1"/>
            <a:r>
              <a:rPr lang="ro-RO" dirty="0">
                <a:effectLst>
                  <a:outerShdw blurRad="38100" dist="38100" dir="2700000" algn="tl">
                    <a:srgbClr val="000000">
                      <a:alpha val="43137"/>
                    </a:srgbClr>
                  </a:outerShdw>
                </a:effectLst>
              </a:rPr>
              <a:t>inovația</a:t>
            </a:r>
          </a:p>
          <a:p>
            <a:pPr lvl="1"/>
            <a:r>
              <a:rPr lang="ro-RO" dirty="0">
                <a:effectLst>
                  <a:outerShdw blurRad="38100" dist="38100" dir="2700000" algn="tl">
                    <a:srgbClr val="000000">
                      <a:alpha val="43137"/>
                    </a:srgbClr>
                  </a:outerShdw>
                </a:effectLst>
              </a:rPr>
              <a:t>sistemul de locuințe</a:t>
            </a:r>
          </a:p>
          <a:p>
            <a:pPr lvl="1"/>
            <a:r>
              <a:rPr lang="ro-RO" dirty="0">
                <a:effectLst>
                  <a:outerShdw blurRad="38100" dist="38100" dir="2700000" algn="tl">
                    <a:srgbClr val="000000">
                      <a:alpha val="43137"/>
                    </a:srgbClr>
                  </a:outerShdw>
                </a:effectLst>
              </a:rPr>
              <a:t>infrastructura specializată</a:t>
            </a:r>
          </a:p>
          <a:p>
            <a:pPr lvl="1"/>
            <a:r>
              <a:rPr lang="ro-RO" dirty="0">
                <a:effectLst>
                  <a:outerShdw blurRad="38100" dist="38100" dir="2700000" algn="tl">
                    <a:srgbClr val="000000">
                      <a:alpha val="43137"/>
                    </a:srgbClr>
                  </a:outerShdw>
                </a:effectLst>
              </a:rPr>
              <a:t>calitatea vieții</a:t>
            </a:r>
          </a:p>
        </p:txBody>
      </p:sp>
    </p:spTree>
    <p:extLst>
      <p:ext uri="{BB962C8B-B14F-4D97-AF65-F5344CB8AC3E}">
        <p14:creationId xmlns:p14="http://schemas.microsoft.com/office/powerpoint/2010/main" val="318015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Exemple de succes</a:t>
            </a:r>
          </a:p>
        </p:txBody>
      </p:sp>
      <p:sp>
        <p:nvSpPr>
          <p:cNvPr id="3" name="Content Placeholder 2"/>
          <p:cNvSpPr>
            <a:spLocks noGrp="1"/>
          </p:cNvSpPr>
          <p:nvPr>
            <p:ph idx="1"/>
          </p:nvPr>
        </p:nvSpPr>
        <p:spPr/>
        <p:txBody>
          <a:bodyPr>
            <a:normAutofit lnSpcReduction="10000"/>
          </a:bodyPr>
          <a:lstStyle/>
          <a:p>
            <a:pPr algn="just"/>
            <a:r>
              <a:rPr lang="ro-RO" dirty="0"/>
              <a:t>Japonia</a:t>
            </a:r>
            <a:r>
              <a:rPr lang="ro-RO" i="1" dirty="0"/>
              <a:t>  - </a:t>
            </a:r>
            <a:r>
              <a:rPr lang="ro-RO" b="1" i="1" dirty="0"/>
              <a:t>Zona Metropolitană Tokyo (Greater Tokyo Area)</a:t>
            </a:r>
          </a:p>
          <a:p>
            <a:pPr algn="just"/>
            <a:r>
              <a:rPr lang="ro-RO" dirty="0"/>
              <a:t>China  - </a:t>
            </a:r>
            <a:r>
              <a:rPr lang="ro-RO" b="1" i="1" dirty="0"/>
              <a:t>Pearl River Delta Economic Zone</a:t>
            </a:r>
            <a:r>
              <a:rPr lang="ro-RO" b="1" dirty="0"/>
              <a:t> </a:t>
            </a:r>
            <a:r>
              <a:rPr lang="ro-RO" dirty="0"/>
              <a:t>(Guangzhou și Shenzhen), </a:t>
            </a:r>
            <a:r>
              <a:rPr lang="ro-RO" b="1" i="1" dirty="0"/>
              <a:t>Yangtze River Delta Economic Zone</a:t>
            </a:r>
            <a:r>
              <a:rPr lang="ro-RO" b="1" dirty="0"/>
              <a:t> </a:t>
            </a:r>
            <a:r>
              <a:rPr lang="ro-RO" dirty="0"/>
              <a:t>(Shanghai), </a:t>
            </a:r>
            <a:r>
              <a:rPr lang="ro-RO" b="1" i="1" dirty="0"/>
              <a:t>Jing-jin-yi Economic Zone</a:t>
            </a:r>
            <a:r>
              <a:rPr lang="ro-RO" dirty="0"/>
              <a:t> (Tianjin), </a:t>
            </a:r>
            <a:r>
              <a:rPr lang="ro-RO" b="1" i="1" dirty="0"/>
              <a:t>Chengdu-Chongqing Economic Zone </a:t>
            </a:r>
            <a:r>
              <a:rPr lang="ro-RO" dirty="0"/>
              <a:t>(vestul țării)</a:t>
            </a:r>
          </a:p>
          <a:p>
            <a:pPr algn="just"/>
            <a:r>
              <a:rPr lang="ro-RO" dirty="0"/>
              <a:t>Europa</a:t>
            </a:r>
            <a:r>
              <a:rPr lang="ro-RO" i="1" dirty="0"/>
              <a:t> - </a:t>
            </a:r>
            <a:r>
              <a:rPr lang="ro-RO" b="1" i="1" dirty="0"/>
              <a:t>Medicon Valley</a:t>
            </a:r>
            <a:r>
              <a:rPr lang="ro-RO" b="1" dirty="0"/>
              <a:t> </a:t>
            </a:r>
            <a:r>
              <a:rPr lang="ro-RO" dirty="0"/>
              <a:t>- o zonă transfrontalieră aflată în regiunea Øresund, la graniţa dintre Danemarca şi Suedia</a:t>
            </a:r>
          </a:p>
          <a:p>
            <a:pPr algn="just"/>
            <a:r>
              <a:rPr lang="ro-RO" i="1" dirty="0"/>
              <a:t>SUA - </a:t>
            </a:r>
            <a:r>
              <a:rPr lang="ro-RO" b="1" i="1" dirty="0"/>
              <a:t>Silicon Valley</a:t>
            </a:r>
            <a:r>
              <a:rPr lang="ro-RO" b="1" dirty="0"/>
              <a:t> </a:t>
            </a:r>
            <a:r>
              <a:rPr lang="ro-RO" dirty="0"/>
              <a:t>- o regiune situată în Nordul Californiei, cu o dezvoltare economică ieșită din comun, unde își au sediul unele dintre cele mai mari companii axate pe tehnologia informației</a:t>
            </a:r>
          </a:p>
          <a:p>
            <a:pPr algn="just"/>
            <a:r>
              <a:rPr lang="ro-RO" dirty="0"/>
              <a:t>India</a:t>
            </a:r>
            <a:r>
              <a:rPr lang="ro-RO" i="1" dirty="0"/>
              <a:t> - </a:t>
            </a:r>
            <a:r>
              <a:rPr lang="ro-RO" b="1" i="1" dirty="0"/>
              <a:t>Bangalore</a:t>
            </a:r>
            <a:r>
              <a:rPr lang="ro-RO" dirty="0"/>
              <a:t> – </a:t>
            </a:r>
            <a:r>
              <a:rPr lang="ro-RO" i="1" dirty="0"/>
              <a:t>”the Silicon Valley of India”</a:t>
            </a:r>
          </a:p>
        </p:txBody>
      </p:sp>
    </p:spTree>
    <p:extLst>
      <p:ext uri="{BB962C8B-B14F-4D97-AF65-F5344CB8AC3E}">
        <p14:creationId xmlns:p14="http://schemas.microsoft.com/office/powerpoint/2010/main" val="9709144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710" y="242296"/>
            <a:ext cx="10515600" cy="958708"/>
          </a:xfrm>
        </p:spPr>
        <p:txBody>
          <a:bodyPr/>
          <a:lstStyle/>
          <a:p>
            <a:r>
              <a:rPr lang="ro-RO" b="1" i="1" dirty="0"/>
              <a:t>Medicon Valley</a:t>
            </a:r>
            <a:endParaRPr lang="ro-RO" dirty="0"/>
          </a:p>
        </p:txBody>
      </p:sp>
      <p:sp>
        <p:nvSpPr>
          <p:cNvPr id="3" name="Content Placeholder 2"/>
          <p:cNvSpPr>
            <a:spLocks noGrp="1"/>
          </p:cNvSpPr>
          <p:nvPr>
            <p:ph idx="1"/>
          </p:nvPr>
        </p:nvSpPr>
        <p:spPr>
          <a:xfrm>
            <a:off x="374176" y="1443299"/>
            <a:ext cx="6981967" cy="5121273"/>
          </a:xfrm>
        </p:spPr>
        <p:txBody>
          <a:bodyPr>
            <a:normAutofit/>
          </a:bodyPr>
          <a:lstStyle/>
          <a:p>
            <a:pPr algn="just"/>
            <a:r>
              <a:rPr lang="ro-RO" dirty="0"/>
              <a:t>are o bază ştiinţifică publică şi privată solidă, o lungă tradiţie farmaceutică, experienţă în cercetarea clinică</a:t>
            </a:r>
          </a:p>
          <a:p>
            <a:pPr algn="just"/>
            <a:r>
              <a:rPr lang="ro-RO" dirty="0"/>
              <a:t>un mediu inovativ şi antreprenorial, un sector al capitalului de risc bine dezvoltat, un înalt nivel de transfer de ştiinţă şi tehnologie între universităţi, spitale şi industrie şi un sistem public de sănătate bine dezvoltat</a:t>
            </a:r>
          </a:p>
          <a:p>
            <a:pPr algn="just"/>
            <a:r>
              <a:rPr lang="ro-RO" dirty="0"/>
              <a:t>regiunea reprezintă 13,5% din sectorul cercetării şi dezvoltării din Uniunea Europeană</a:t>
            </a:r>
          </a:p>
          <a:p>
            <a:pPr algn="just"/>
            <a:endParaRPr lang="ro-RO" dirty="0"/>
          </a:p>
        </p:txBody>
      </p:sp>
      <p:pic>
        <p:nvPicPr>
          <p:cNvPr id="1026" name="Picture 2" descr="Imagine similarÄ"/>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4384" y="3282287"/>
            <a:ext cx="4767616" cy="3575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7833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472" y="146761"/>
            <a:ext cx="5344235" cy="1108833"/>
          </a:xfrm>
        </p:spPr>
        <p:txBody>
          <a:bodyPr/>
          <a:lstStyle/>
          <a:p>
            <a:r>
              <a:rPr lang="ro-RO" b="1" i="1" dirty="0"/>
              <a:t>Medicon Valley</a:t>
            </a:r>
            <a:endParaRPr lang="ro-RO" dirty="0"/>
          </a:p>
        </p:txBody>
      </p:sp>
      <p:sp>
        <p:nvSpPr>
          <p:cNvPr id="3" name="Content Placeholder 2"/>
          <p:cNvSpPr>
            <a:spLocks noGrp="1"/>
          </p:cNvSpPr>
          <p:nvPr>
            <p:ph idx="1"/>
          </p:nvPr>
        </p:nvSpPr>
        <p:spPr>
          <a:xfrm>
            <a:off x="401472" y="1446663"/>
            <a:ext cx="5521657" cy="4730300"/>
          </a:xfrm>
        </p:spPr>
        <p:txBody>
          <a:bodyPr>
            <a:normAutofit fontScale="85000" lnSpcReduction="10000"/>
          </a:bodyPr>
          <a:lstStyle/>
          <a:p>
            <a:pPr algn="just"/>
            <a:r>
              <a:rPr lang="ro-RO" dirty="0"/>
              <a:t>autoritățile publice au creat condiţii favorabile pentru afaceri pentru a atrage cât mai mulți investitori din exterior (cele mai mici taxe corporatiste)</a:t>
            </a:r>
          </a:p>
          <a:p>
            <a:pPr algn="just"/>
            <a:endParaRPr lang="ro-RO" sz="1100" dirty="0"/>
          </a:p>
          <a:p>
            <a:pPr algn="just"/>
            <a:r>
              <a:rPr lang="ro-RO" dirty="0"/>
              <a:t>o regiune cu un mediu de afaceri prietenos, focalizat pe consolidarea procedurilor administrative, pentru ca firmele să˗şi poată îndrepta activităţile pe inovare şi dezvoltare</a:t>
            </a:r>
          </a:p>
          <a:p>
            <a:pPr algn="just"/>
            <a:endParaRPr lang="ro-RO" dirty="0"/>
          </a:p>
          <a:p>
            <a:pPr algn="just"/>
            <a:r>
              <a:rPr lang="ro-RO" dirty="0"/>
              <a:t>populaţia are orizonturi internaţionale, este deschisă şi de încredere, corupţia fiind aproape inexistentă</a:t>
            </a:r>
          </a:p>
          <a:p>
            <a:endParaRPr lang="ro-RO" dirty="0"/>
          </a:p>
        </p:txBody>
      </p:sp>
      <p:pic>
        <p:nvPicPr>
          <p:cNvPr id="2050" name="Picture 2" descr="Imagine similarÄ"/>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8055" y="0"/>
            <a:ext cx="5823945" cy="53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276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49562"/>
          </a:xfrm>
        </p:spPr>
        <p:txBody>
          <a:bodyPr/>
          <a:lstStyle/>
          <a:p>
            <a:r>
              <a:rPr lang="ro-RO" b="1" i="1" dirty="0"/>
              <a:t>Bangalore (India)</a:t>
            </a:r>
            <a:endParaRPr lang="ro-RO"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2255" y="1733104"/>
            <a:ext cx="3871452" cy="197284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548" y="4392915"/>
            <a:ext cx="3843159" cy="1864583"/>
          </a:xfrm>
          <a:prstGeom prst="rect">
            <a:avLst/>
          </a:prstGeom>
        </p:spPr>
      </p:pic>
      <p:sp>
        <p:nvSpPr>
          <p:cNvPr id="3" name="Rectangle 2"/>
          <p:cNvSpPr/>
          <p:nvPr/>
        </p:nvSpPr>
        <p:spPr>
          <a:xfrm>
            <a:off x="880960" y="1951336"/>
            <a:ext cx="6505433" cy="3970318"/>
          </a:xfrm>
          <a:prstGeom prst="rect">
            <a:avLst/>
          </a:prstGeom>
        </p:spPr>
        <p:txBody>
          <a:bodyPr wrap="square">
            <a:spAutoFit/>
          </a:bodyPr>
          <a:lstStyle/>
          <a:p>
            <a:pPr marL="285750" lvl="0" indent="-285750" algn="just">
              <a:buFont typeface="Arial" panose="020B0604020202020204" pitchFamily="34" charset="0"/>
              <a:buChar char="•"/>
            </a:pPr>
            <a:r>
              <a:rPr lang="ro-RO" dirty="0">
                <a:cs typeface="Arial" pitchFamily="34" charset="0"/>
              </a:rPr>
              <a:t>c</a:t>
            </a:r>
            <a:r>
              <a:rPr lang="en-US" dirty="0" err="1">
                <a:cs typeface="Arial" pitchFamily="34" charset="0"/>
              </a:rPr>
              <a:t>entru</a:t>
            </a:r>
            <a:r>
              <a:rPr lang="en-US" dirty="0">
                <a:cs typeface="Arial" pitchFamily="34" charset="0"/>
              </a:rPr>
              <a:t> de </a:t>
            </a:r>
            <a:r>
              <a:rPr lang="en-US" dirty="0" err="1">
                <a:cs typeface="Arial" pitchFamily="34" charset="0"/>
              </a:rPr>
              <a:t>excele</a:t>
            </a:r>
            <a:r>
              <a:rPr lang="ro-RO" dirty="0">
                <a:cs typeface="Arial" pitchFamily="34" charset="0"/>
              </a:rPr>
              <a:t>nță în domeniul educației și cercetării de mai bine de un secol</a:t>
            </a:r>
          </a:p>
          <a:p>
            <a:pPr marL="285750" lvl="0" indent="-285750" algn="just">
              <a:buFont typeface="Arial" panose="020B0604020202020204" pitchFamily="34" charset="0"/>
              <a:buChar char="•"/>
            </a:pPr>
            <a:endParaRPr lang="ro-RO" dirty="0">
              <a:cs typeface="Arial" pitchFamily="34" charset="0"/>
            </a:endParaRPr>
          </a:p>
          <a:p>
            <a:pPr marL="285750" lvl="0" indent="-285750" algn="just">
              <a:buFont typeface="Arial" panose="020B0604020202020204" pitchFamily="34" charset="0"/>
              <a:buChar char="•"/>
            </a:pPr>
            <a:r>
              <a:rPr lang="ro-RO" dirty="0">
                <a:cs typeface="Arial" pitchFamily="34" charset="0"/>
              </a:rPr>
              <a:t>regiunea abundă în instituții educaționale din diverse domenii</a:t>
            </a:r>
            <a:r>
              <a:rPr lang="en-US" dirty="0">
                <a:cs typeface="Arial" pitchFamily="34" charset="0"/>
              </a:rPr>
              <a:t>: s</a:t>
            </a:r>
            <a:r>
              <a:rPr lang="ro-RO" dirty="0">
                <a:cs typeface="Arial" pitchFamily="34" charset="0"/>
              </a:rPr>
              <a:t>ănătate, management, știință și tehnologie, drept, științe sociale</a:t>
            </a:r>
          </a:p>
          <a:p>
            <a:pPr marL="285750" lvl="0" indent="-285750" algn="just">
              <a:buFont typeface="Arial" panose="020B0604020202020204" pitchFamily="34" charset="0"/>
              <a:buChar char="•"/>
            </a:pPr>
            <a:endParaRPr lang="ro-RO" dirty="0">
              <a:cs typeface="Arial" pitchFamily="34" charset="0"/>
            </a:endParaRPr>
          </a:p>
          <a:p>
            <a:pPr marL="285750" lvl="0" indent="-285750" algn="just">
              <a:buFont typeface="Arial" panose="020B0604020202020204" pitchFamily="34" charset="0"/>
              <a:buChar char="•"/>
            </a:pPr>
            <a:r>
              <a:rPr lang="ro-RO" dirty="0">
                <a:cs typeface="Arial" pitchFamily="34" charset="0"/>
              </a:rPr>
              <a:t>lider global în domeniul tehnologic; centrul industriei software din India</a:t>
            </a:r>
          </a:p>
          <a:p>
            <a:pPr marL="285750" lvl="0" indent="-285750" algn="just">
              <a:buFont typeface="Arial" panose="020B0604020202020204" pitchFamily="34" charset="0"/>
              <a:buChar char="•"/>
            </a:pPr>
            <a:endParaRPr lang="ro-RO" dirty="0">
              <a:cs typeface="Arial" pitchFamily="34" charset="0"/>
            </a:endParaRPr>
          </a:p>
          <a:p>
            <a:pPr marL="285750" lvl="0" indent="-285750" algn="just">
              <a:buFont typeface="Arial" panose="020B0604020202020204" pitchFamily="34" charset="0"/>
              <a:buChar char="•"/>
            </a:pPr>
            <a:r>
              <a:rPr lang="vi-VN" dirty="0">
                <a:cs typeface="Arial" pitchFamily="34" charset="0"/>
              </a:rPr>
              <a:t>centrul de outsourcing al Indiei și cea mai populară destinație de outsourcing din lume</a:t>
            </a:r>
            <a:endParaRPr lang="ro-RO" dirty="0">
              <a:cs typeface="Arial" pitchFamily="34" charset="0"/>
            </a:endParaRPr>
          </a:p>
          <a:p>
            <a:pPr marL="285750" lvl="0" indent="-285750" algn="just">
              <a:buFont typeface="Arial" panose="020B0604020202020204" pitchFamily="34" charset="0"/>
              <a:buChar char="•"/>
            </a:pPr>
            <a:endParaRPr lang="ro-RO" dirty="0">
              <a:cs typeface="Arial" pitchFamily="34" charset="0"/>
            </a:endParaRPr>
          </a:p>
          <a:p>
            <a:pPr marL="285750" lvl="0" indent="-285750" algn="just">
              <a:buFont typeface="Arial" panose="020B0604020202020204" pitchFamily="34" charset="0"/>
              <a:buChar char="•"/>
            </a:pPr>
            <a:r>
              <a:rPr lang="ro-RO" dirty="0">
                <a:cs typeface="Arial" pitchFamily="34" charset="0"/>
              </a:rPr>
              <a:t>PIB</a:t>
            </a:r>
            <a:r>
              <a:rPr lang="en-US" dirty="0">
                <a:cs typeface="Arial" pitchFamily="34" charset="0"/>
              </a:rPr>
              <a:t>: 110 </a:t>
            </a:r>
            <a:r>
              <a:rPr lang="en-US" dirty="0" err="1">
                <a:cs typeface="Arial" pitchFamily="34" charset="0"/>
              </a:rPr>
              <a:t>miliarde</a:t>
            </a:r>
            <a:r>
              <a:rPr lang="en-US" dirty="0">
                <a:cs typeface="Arial" pitchFamily="34" charset="0"/>
              </a:rPr>
              <a:t> </a:t>
            </a:r>
            <a:r>
              <a:rPr lang="ro-RO" dirty="0">
                <a:cs typeface="Arial" pitchFamily="34" charset="0"/>
              </a:rPr>
              <a:t>dolari</a:t>
            </a:r>
          </a:p>
        </p:txBody>
      </p:sp>
    </p:spTree>
    <p:extLst>
      <p:ext uri="{BB962C8B-B14F-4D97-AF65-F5344CB8AC3E}">
        <p14:creationId xmlns:p14="http://schemas.microsoft.com/office/powerpoint/2010/main" val="1499319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001"/>
            <a:ext cx="10515600" cy="958708"/>
          </a:xfrm>
        </p:spPr>
        <p:txBody>
          <a:bodyPr/>
          <a:lstStyle/>
          <a:p>
            <a:r>
              <a:rPr lang="ro-RO" b="1" i="1" dirty="0"/>
              <a:t>Bangalore (India)</a:t>
            </a:r>
            <a:endParaRPr lang="ro-RO" dirty="0"/>
          </a:p>
        </p:txBody>
      </p:sp>
      <p:sp>
        <p:nvSpPr>
          <p:cNvPr id="3" name="Content Placeholder 2"/>
          <p:cNvSpPr>
            <a:spLocks noGrp="1"/>
          </p:cNvSpPr>
          <p:nvPr>
            <p:ph idx="1"/>
          </p:nvPr>
        </p:nvSpPr>
        <p:spPr>
          <a:xfrm>
            <a:off x="838200" y="1323834"/>
            <a:ext cx="10515600" cy="5418160"/>
          </a:xfrm>
        </p:spPr>
        <p:txBody>
          <a:bodyPr>
            <a:normAutofit/>
          </a:bodyPr>
          <a:lstStyle/>
          <a:p>
            <a:pPr algn="just"/>
            <a:r>
              <a:rPr lang="ro-RO" dirty="0"/>
              <a:t>unul dintre factorii importanți care au determinat creșterea regiunii - investiția majoră a guvernului central în industriile din sectorul public din Bangalore, parțial pentru că nu este accesibil din punct de vedere geografic rivalilor Indiei (Pakistan și China)</a:t>
            </a:r>
          </a:p>
          <a:p>
            <a:pPr algn="just"/>
            <a:endParaRPr lang="ro-RO" dirty="0"/>
          </a:p>
          <a:p>
            <a:pPr algn="just"/>
            <a:endParaRPr lang="ro-RO" dirty="0"/>
          </a:p>
          <a:p>
            <a:pPr algn="just"/>
            <a:endParaRPr lang="ro-RO" dirty="0"/>
          </a:p>
          <a:p>
            <a:pPr algn="just"/>
            <a:endParaRPr lang="ro-RO" dirty="0"/>
          </a:p>
          <a:p>
            <a:pPr algn="just"/>
            <a:r>
              <a:rPr lang="ro-RO" dirty="0"/>
              <a:t>guvernul a lansat politica de start-up în 2015, cu o viziune de a stimula creșterea a 20.000 de companii noi până în 2020 și a inclus mai multe fonduri, care împreună cumulează 47,3 milioane de dolari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6140" y="2934169"/>
            <a:ext cx="3328477" cy="1855655"/>
          </a:xfrm>
          <a:prstGeom prst="rect">
            <a:avLst/>
          </a:prstGeom>
        </p:spPr>
      </p:pic>
    </p:spTree>
    <p:extLst>
      <p:ext uri="{BB962C8B-B14F-4D97-AF65-F5344CB8AC3E}">
        <p14:creationId xmlns:p14="http://schemas.microsoft.com/office/powerpoint/2010/main" val="2934746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114"/>
            <a:ext cx="10515600" cy="1081538"/>
          </a:xfrm>
        </p:spPr>
        <p:txBody>
          <a:bodyPr/>
          <a:lstStyle/>
          <a:p>
            <a:r>
              <a:rPr lang="ro-RO" b="1" i="1" dirty="0"/>
              <a:t>Zona Metropolitană Tokyo</a:t>
            </a:r>
          </a:p>
        </p:txBody>
      </p:sp>
      <p:sp>
        <p:nvSpPr>
          <p:cNvPr id="3" name="Content Placeholder 2"/>
          <p:cNvSpPr>
            <a:spLocks noGrp="1"/>
          </p:cNvSpPr>
          <p:nvPr>
            <p:ph idx="1"/>
          </p:nvPr>
        </p:nvSpPr>
        <p:spPr>
          <a:xfrm>
            <a:off x="838199" y="1825625"/>
            <a:ext cx="6763603" cy="4351338"/>
          </a:xfrm>
        </p:spPr>
        <p:txBody>
          <a:bodyPr>
            <a:normAutofit/>
          </a:bodyPr>
          <a:lstStyle/>
          <a:p>
            <a:pPr lvl="0"/>
            <a:r>
              <a:rPr lang="en-US" sz="2400" dirty="0" err="1">
                <a:cs typeface="Times New Roman" panose="02020603050405020304" pitchFamily="18" charset="0"/>
              </a:rPr>
              <a:t>locul</a:t>
            </a:r>
            <a:r>
              <a:rPr lang="en-US" sz="2400" dirty="0">
                <a:cs typeface="Times New Roman" panose="02020603050405020304" pitchFamily="18" charset="0"/>
              </a:rPr>
              <a:t> </a:t>
            </a:r>
            <a:r>
              <a:rPr lang="ro-RO" sz="2400" dirty="0">
                <a:cs typeface="Times New Roman" panose="02020603050405020304" pitchFamily="18" charset="0"/>
              </a:rPr>
              <a:t>1</a:t>
            </a:r>
            <a:r>
              <a:rPr lang="en-US" sz="2400" dirty="0">
                <a:cs typeface="Times New Roman" panose="02020603050405020304" pitchFamily="18" charset="0"/>
              </a:rPr>
              <a:t> </a:t>
            </a:r>
            <a:r>
              <a:rPr lang="en-US" sz="2400" dirty="0" err="1">
                <a:cs typeface="Times New Roman" panose="02020603050405020304" pitchFamily="18" charset="0"/>
              </a:rPr>
              <a:t>în</a:t>
            </a:r>
            <a:r>
              <a:rPr lang="en-US" sz="2400" dirty="0">
                <a:cs typeface="Times New Roman" panose="02020603050405020304" pitchFamily="18" charset="0"/>
              </a:rPr>
              <a:t> </a:t>
            </a:r>
            <a:r>
              <a:rPr lang="en-US" sz="2400" b="1" i="1" dirty="0">
                <a:cs typeface="Times New Roman" panose="02020603050405020304" pitchFamily="18" charset="0"/>
              </a:rPr>
              <a:t>Global Economic Power Index</a:t>
            </a:r>
            <a:endParaRPr lang="ro-RO" sz="2400" b="1" i="1" dirty="0">
              <a:cs typeface="Times New Roman" panose="02020603050405020304" pitchFamily="18" charset="0"/>
            </a:endParaRPr>
          </a:p>
          <a:p>
            <a:pPr lvl="0"/>
            <a:r>
              <a:rPr lang="en-US" sz="2400" dirty="0" err="1">
                <a:cs typeface="Times New Roman" panose="02020603050405020304" pitchFamily="18" charset="0"/>
              </a:rPr>
              <a:t>locul</a:t>
            </a:r>
            <a:r>
              <a:rPr lang="en-US" sz="2400" dirty="0">
                <a:cs typeface="Times New Roman" panose="02020603050405020304" pitchFamily="18" charset="0"/>
              </a:rPr>
              <a:t> </a:t>
            </a:r>
            <a:r>
              <a:rPr lang="ro-RO" sz="2400" dirty="0">
                <a:cs typeface="Times New Roman" panose="02020603050405020304" pitchFamily="18" charset="0"/>
              </a:rPr>
              <a:t>4</a:t>
            </a:r>
            <a:r>
              <a:rPr lang="en-US" sz="2400" dirty="0">
                <a:cs typeface="Times New Roman" panose="02020603050405020304" pitchFamily="18" charset="0"/>
              </a:rPr>
              <a:t> </a:t>
            </a:r>
            <a:r>
              <a:rPr lang="en-US" sz="2400" dirty="0" err="1">
                <a:cs typeface="Times New Roman" panose="02020603050405020304" pitchFamily="18" charset="0"/>
              </a:rPr>
              <a:t>în</a:t>
            </a:r>
            <a:r>
              <a:rPr lang="en-US" sz="2400" dirty="0">
                <a:cs typeface="Times New Roman" panose="02020603050405020304" pitchFamily="18" charset="0"/>
              </a:rPr>
              <a:t> </a:t>
            </a:r>
            <a:r>
              <a:rPr lang="en-US" sz="2400" b="1" i="1" dirty="0">
                <a:cs typeface="Times New Roman" panose="02020603050405020304" pitchFamily="18" charset="0"/>
              </a:rPr>
              <a:t>Global </a:t>
            </a:r>
            <a:r>
              <a:rPr lang="en-US" sz="2400" b="1" i="1" dirty="0" err="1">
                <a:cs typeface="Times New Roman" panose="02020603050405020304" pitchFamily="18" charset="0"/>
              </a:rPr>
              <a:t>Cit</a:t>
            </a:r>
            <a:r>
              <a:rPr lang="ro-RO" sz="2400" b="1" i="1" dirty="0">
                <a:cs typeface="Times New Roman" panose="02020603050405020304" pitchFamily="18" charset="0"/>
              </a:rPr>
              <a:t>i</a:t>
            </a:r>
            <a:r>
              <a:rPr lang="en-US" sz="2400" b="1" i="1" dirty="0" err="1">
                <a:cs typeface="Times New Roman" panose="02020603050405020304" pitchFamily="18" charset="0"/>
              </a:rPr>
              <a:t>es</a:t>
            </a:r>
            <a:r>
              <a:rPr lang="en-US" sz="2400" b="1" i="1" dirty="0">
                <a:cs typeface="Times New Roman" panose="02020603050405020304" pitchFamily="18" charset="0"/>
              </a:rPr>
              <a:t> </a:t>
            </a:r>
            <a:r>
              <a:rPr lang="en-US" sz="2400" b="1" i="1" dirty="0" err="1">
                <a:cs typeface="Times New Roman" panose="02020603050405020304" pitchFamily="18" charset="0"/>
              </a:rPr>
              <a:t>Inde</a:t>
            </a:r>
            <a:r>
              <a:rPr lang="ro-RO" sz="2400" b="1" i="1" dirty="0">
                <a:cs typeface="Times New Roman" panose="02020603050405020304" pitchFamily="18" charset="0"/>
              </a:rPr>
              <a:t>x</a:t>
            </a:r>
            <a:endParaRPr lang="ro-RO" sz="2400" dirty="0">
              <a:cs typeface="Times New Roman" panose="02020603050405020304" pitchFamily="18" charset="0"/>
            </a:endParaRPr>
          </a:p>
          <a:p>
            <a:pPr lvl="0"/>
            <a:r>
              <a:rPr lang="ro-RO" sz="2400" dirty="0">
                <a:cs typeface="Times New Roman" panose="02020603050405020304" pitchFamily="18" charset="0"/>
              </a:rPr>
              <a:t>l</a:t>
            </a:r>
            <a:r>
              <a:rPr lang="en-US" sz="2400" dirty="0" err="1">
                <a:cs typeface="Times New Roman" panose="02020603050405020304" pitchFamily="18" charset="0"/>
              </a:rPr>
              <a:t>oc</a:t>
            </a:r>
            <a:r>
              <a:rPr lang="ro-RO" sz="2400" dirty="0">
                <a:cs typeface="Times New Roman" panose="02020603050405020304" pitchFamily="18" charset="0"/>
              </a:rPr>
              <a:t>ul 1</a:t>
            </a:r>
            <a:r>
              <a:rPr lang="en-US" sz="2400" dirty="0">
                <a:cs typeface="Times New Roman" panose="02020603050405020304" pitchFamily="18" charset="0"/>
              </a:rPr>
              <a:t> </a:t>
            </a:r>
            <a:r>
              <a:rPr lang="en-US" sz="2400" dirty="0" err="1">
                <a:cs typeface="Times New Roman" panose="02020603050405020304" pitchFamily="18" charset="0"/>
              </a:rPr>
              <a:t>în</a:t>
            </a:r>
            <a:r>
              <a:rPr lang="en-US" sz="2400" dirty="0">
                <a:cs typeface="Times New Roman" panose="02020603050405020304" pitchFamily="18" charset="0"/>
              </a:rPr>
              <a:t> </a:t>
            </a:r>
            <a:r>
              <a:rPr lang="en-US" sz="2400" dirty="0" err="1">
                <a:cs typeface="Times New Roman" panose="02020603050405020304" pitchFamily="18" charset="0"/>
              </a:rPr>
              <a:t>anul</a:t>
            </a:r>
            <a:r>
              <a:rPr lang="en-US" sz="2400" dirty="0">
                <a:cs typeface="Times New Roman" panose="02020603050405020304" pitchFamily="18" charset="0"/>
              </a:rPr>
              <a:t> 2014 </a:t>
            </a:r>
            <a:r>
              <a:rPr lang="en-US" sz="2400" dirty="0" err="1">
                <a:cs typeface="Times New Roman" panose="02020603050405020304" pitchFamily="18" charset="0"/>
              </a:rPr>
              <a:t>în</a:t>
            </a:r>
            <a:r>
              <a:rPr lang="en-US" sz="2400" dirty="0">
                <a:cs typeface="Times New Roman" panose="02020603050405020304" pitchFamily="18" charset="0"/>
              </a:rPr>
              <a:t> </a:t>
            </a:r>
            <a:r>
              <a:rPr lang="en-US" sz="2400" dirty="0" err="1">
                <a:cs typeface="Times New Roman" panose="02020603050405020304" pitchFamily="18" charset="0"/>
              </a:rPr>
              <a:t>categoria</a:t>
            </a:r>
            <a:r>
              <a:rPr lang="en-US" sz="2400" dirty="0">
                <a:cs typeface="Times New Roman" panose="02020603050405020304" pitchFamily="18" charset="0"/>
              </a:rPr>
              <a:t> </a:t>
            </a:r>
            <a:r>
              <a:rPr lang="ro-RO" sz="2400" b="1" i="1" dirty="0">
                <a:cs typeface="Times New Roman" panose="02020603050405020304" pitchFamily="18" charset="0"/>
              </a:rPr>
              <a:t>„</a:t>
            </a:r>
            <a:r>
              <a:rPr lang="en-US" sz="2400" b="1" i="1" dirty="0" err="1">
                <a:cs typeface="Times New Roman" panose="02020603050405020304" pitchFamily="18" charset="0"/>
              </a:rPr>
              <a:t>Cea</a:t>
            </a:r>
            <a:r>
              <a:rPr lang="en-US" sz="2400" b="1" i="1" dirty="0">
                <a:cs typeface="Times New Roman" panose="02020603050405020304" pitchFamily="18" charset="0"/>
              </a:rPr>
              <a:t> </a:t>
            </a:r>
            <a:r>
              <a:rPr lang="en-US" sz="2400" b="1" i="1" dirty="0" err="1">
                <a:cs typeface="Times New Roman" panose="02020603050405020304" pitchFamily="18" charset="0"/>
              </a:rPr>
              <a:t>mai</a:t>
            </a:r>
            <a:r>
              <a:rPr lang="en-US" sz="2400" b="1" i="1" dirty="0">
                <a:cs typeface="Times New Roman" panose="02020603050405020304" pitchFamily="18" charset="0"/>
              </a:rPr>
              <a:t> </a:t>
            </a:r>
            <a:r>
              <a:rPr lang="en-US" sz="2400" b="1" i="1" dirty="0" err="1">
                <a:cs typeface="Times New Roman" panose="02020603050405020304" pitchFamily="18" charset="0"/>
              </a:rPr>
              <a:t>bună</a:t>
            </a:r>
            <a:r>
              <a:rPr lang="en-US" sz="2400" b="1" i="1" dirty="0">
                <a:cs typeface="Times New Roman" panose="02020603050405020304" pitchFamily="18" charset="0"/>
              </a:rPr>
              <a:t> </a:t>
            </a:r>
            <a:r>
              <a:rPr lang="en-US" sz="2400" b="1" i="1" dirty="0" err="1">
                <a:cs typeface="Times New Roman" panose="02020603050405020304" pitchFamily="18" charset="0"/>
              </a:rPr>
              <a:t>experiență</a:t>
            </a:r>
            <a:r>
              <a:rPr lang="en-US" sz="2400" b="1" i="1" dirty="0">
                <a:cs typeface="Times New Roman" panose="02020603050405020304" pitchFamily="18" charset="0"/>
              </a:rPr>
              <a:t> </a:t>
            </a:r>
            <a:r>
              <a:rPr lang="en-US" sz="2400" b="1" i="1" dirty="0" err="1">
                <a:cs typeface="Times New Roman" panose="02020603050405020304" pitchFamily="18" charset="0"/>
              </a:rPr>
              <a:t>generală</a:t>
            </a:r>
            <a:r>
              <a:rPr lang="ro-RO" sz="2400" b="1" i="1" dirty="0">
                <a:cs typeface="Times New Roman" panose="02020603050405020304" pitchFamily="18" charset="0"/>
              </a:rPr>
              <a:t>”</a:t>
            </a:r>
            <a:r>
              <a:rPr lang="en-US" sz="2400" dirty="0">
                <a:cs typeface="Times New Roman" panose="02020603050405020304" pitchFamily="18" charset="0"/>
              </a:rPr>
              <a:t> </a:t>
            </a:r>
            <a:r>
              <a:rPr lang="ro-RO" sz="2400" dirty="0">
                <a:cs typeface="Times New Roman" panose="02020603050405020304" pitchFamily="18" charset="0"/>
              </a:rPr>
              <a:t>(</a:t>
            </a:r>
            <a:r>
              <a:rPr lang="en-US" sz="2400" b="1" i="1" dirty="0">
                <a:cs typeface="Times New Roman" panose="02020603050405020304" pitchFamily="18" charset="0"/>
              </a:rPr>
              <a:t>TripAdvisor</a:t>
            </a:r>
            <a:r>
              <a:rPr lang="ro-RO" sz="2400" b="1" i="1" dirty="0">
                <a:cs typeface="Times New Roman" panose="02020603050405020304" pitchFamily="18" charset="0"/>
              </a:rPr>
              <a:t>)</a:t>
            </a:r>
            <a:r>
              <a:rPr lang="ro-RO" sz="2400" dirty="0">
                <a:cs typeface="Times New Roman" panose="02020603050405020304" pitchFamily="18" charset="0"/>
              </a:rPr>
              <a:t> </a:t>
            </a:r>
          </a:p>
          <a:p>
            <a:pPr lvl="0"/>
            <a:r>
              <a:rPr lang="en-US" sz="2400" dirty="0" err="1">
                <a:cs typeface="Times New Roman" panose="02020603050405020304" pitchFamily="18" charset="0"/>
              </a:rPr>
              <a:t>primul</a:t>
            </a:r>
            <a:r>
              <a:rPr lang="en-US" sz="2400" dirty="0">
                <a:cs typeface="Times New Roman" panose="02020603050405020304" pitchFamily="18" charset="0"/>
              </a:rPr>
              <a:t> </a:t>
            </a:r>
            <a:r>
              <a:rPr lang="ro-RO" sz="2400" dirty="0">
                <a:cs typeface="Times New Roman" panose="02020603050405020304" pitchFamily="18" charset="0"/>
              </a:rPr>
              <a:t>loc </a:t>
            </a:r>
            <a:r>
              <a:rPr lang="en-US" sz="2400" dirty="0" err="1">
                <a:cs typeface="Times New Roman" panose="02020603050405020304" pitchFamily="18" charset="0"/>
              </a:rPr>
              <a:t>în</a:t>
            </a:r>
            <a:r>
              <a:rPr lang="en-US" sz="2400" dirty="0">
                <a:cs typeface="Times New Roman" panose="02020603050405020304" pitchFamily="18" charset="0"/>
              </a:rPr>
              <a:t> </a:t>
            </a:r>
            <a:r>
              <a:rPr lang="en-US" sz="2400" dirty="0" err="1">
                <a:cs typeface="Times New Roman" panose="02020603050405020304" pitchFamily="18" charset="0"/>
              </a:rPr>
              <a:t>categoriile</a:t>
            </a:r>
            <a:r>
              <a:rPr lang="en-US" sz="2400" dirty="0">
                <a:cs typeface="Times New Roman" panose="02020603050405020304" pitchFamily="18" charset="0"/>
              </a:rPr>
              <a:t>: </a:t>
            </a:r>
            <a:endParaRPr lang="ro-RO" sz="2400" dirty="0">
              <a:cs typeface="Times New Roman" panose="02020603050405020304" pitchFamily="18" charset="0"/>
            </a:endParaRPr>
          </a:p>
          <a:p>
            <a:pPr lvl="1"/>
            <a:r>
              <a:rPr lang="en-US" sz="2000" i="1" dirty="0" err="1">
                <a:cs typeface="Times New Roman" panose="02020603050405020304" pitchFamily="18" charset="0"/>
              </a:rPr>
              <a:t>ajutor</a:t>
            </a:r>
            <a:r>
              <a:rPr lang="en-US" sz="2000" i="1" dirty="0">
                <a:cs typeface="Times New Roman" panose="02020603050405020304" pitchFamily="18" charset="0"/>
              </a:rPr>
              <a:t> </a:t>
            </a:r>
            <a:r>
              <a:rPr lang="ro-RO" sz="2000" i="1" dirty="0">
                <a:cs typeface="Times New Roman" panose="02020603050405020304" pitchFamily="18" charset="0"/>
              </a:rPr>
              <a:t>oferit</a:t>
            </a:r>
            <a:r>
              <a:rPr lang="en-US" sz="2000" i="1" dirty="0">
                <a:cs typeface="Times New Roman" panose="02020603050405020304" pitchFamily="18" charset="0"/>
              </a:rPr>
              <a:t> de </a:t>
            </a:r>
            <a:r>
              <a:rPr lang="en-US" sz="2000" i="1" dirty="0" err="1">
                <a:cs typeface="Times New Roman" panose="02020603050405020304" pitchFamily="18" charset="0"/>
              </a:rPr>
              <a:t>loc</a:t>
            </a:r>
            <a:r>
              <a:rPr lang="ro-RO" sz="2000" i="1" dirty="0">
                <a:cs typeface="Times New Roman" panose="02020603050405020304" pitchFamily="18" charset="0"/>
              </a:rPr>
              <a:t>uitori</a:t>
            </a:r>
          </a:p>
          <a:p>
            <a:pPr lvl="1"/>
            <a:r>
              <a:rPr lang="ro-RO" sz="2000" i="1" dirty="0">
                <a:cs typeface="Times New Roman" panose="02020603050405020304" pitchFamily="18" charset="0"/>
              </a:rPr>
              <a:t>v</a:t>
            </a:r>
            <a:r>
              <a:rPr lang="en-US" sz="2000" i="1" dirty="0" err="1">
                <a:cs typeface="Times New Roman" panose="02020603050405020304" pitchFamily="18" charset="0"/>
              </a:rPr>
              <a:t>ia</a:t>
            </a:r>
            <a:r>
              <a:rPr lang="ro-RO" sz="2000" i="1" dirty="0">
                <a:cs typeface="Times New Roman" panose="02020603050405020304" pitchFamily="18" charset="0"/>
              </a:rPr>
              <a:t>ț</a:t>
            </a:r>
            <a:r>
              <a:rPr lang="en-US" sz="2000" i="1" dirty="0">
                <a:cs typeface="Times New Roman" panose="02020603050405020304" pitchFamily="18" charset="0"/>
              </a:rPr>
              <a:t>ă de </a:t>
            </a:r>
            <a:r>
              <a:rPr lang="en-US" sz="2000" i="1" dirty="0" err="1">
                <a:cs typeface="Times New Roman" panose="02020603050405020304" pitchFamily="18" charset="0"/>
              </a:rPr>
              <a:t>noapte</a:t>
            </a:r>
            <a:endParaRPr lang="ro-RO" sz="2000" i="1" dirty="0">
              <a:cs typeface="Times New Roman" panose="02020603050405020304" pitchFamily="18" charset="0"/>
            </a:endParaRPr>
          </a:p>
          <a:p>
            <a:pPr lvl="1"/>
            <a:r>
              <a:rPr lang="ro-RO" sz="2000" i="1" dirty="0" err="1">
                <a:cs typeface="Times New Roman" panose="02020603050405020304" pitchFamily="18" charset="0"/>
              </a:rPr>
              <a:t>c</a:t>
            </a:r>
            <a:r>
              <a:rPr lang="en-US" sz="2000" i="1" dirty="0" err="1">
                <a:cs typeface="Times New Roman" panose="02020603050405020304" pitchFamily="18" charset="0"/>
              </a:rPr>
              <a:t>umpărături</a:t>
            </a:r>
            <a:endParaRPr lang="ro-RO" sz="2000" i="1" dirty="0">
              <a:cs typeface="Times New Roman" panose="02020603050405020304" pitchFamily="18" charset="0"/>
            </a:endParaRPr>
          </a:p>
          <a:p>
            <a:pPr lvl="1"/>
            <a:r>
              <a:rPr lang="en-US" sz="2000" i="1" dirty="0">
                <a:cs typeface="Times New Roman" panose="02020603050405020304" pitchFamily="18" charset="0"/>
              </a:rPr>
              <a:t>transport public local</a:t>
            </a:r>
            <a:endParaRPr lang="ro-RO" sz="2000" i="1" dirty="0">
              <a:cs typeface="Times New Roman" panose="02020603050405020304" pitchFamily="18" charset="0"/>
            </a:endParaRPr>
          </a:p>
          <a:p>
            <a:pPr lvl="1"/>
            <a:r>
              <a:rPr lang="ro-RO" sz="2000" i="1" dirty="0" err="1">
                <a:cs typeface="Times New Roman" panose="02020603050405020304" pitchFamily="18" charset="0"/>
              </a:rPr>
              <a:t>c</a:t>
            </a:r>
            <a:r>
              <a:rPr lang="en-US" sz="2000" i="1" dirty="0" err="1">
                <a:cs typeface="Times New Roman" panose="02020603050405020304" pitchFamily="18" charset="0"/>
              </a:rPr>
              <a:t>ură</a:t>
            </a:r>
            <a:r>
              <a:rPr lang="ro-RO" sz="2000" i="1" dirty="0">
                <a:cs typeface="Times New Roman" panose="02020603050405020304" pitchFamily="18" charset="0"/>
              </a:rPr>
              <a:t>ț</a:t>
            </a:r>
            <a:r>
              <a:rPr lang="en-US" sz="2000" i="1" dirty="0" err="1">
                <a:cs typeface="Times New Roman" panose="02020603050405020304" pitchFamily="18" charset="0"/>
              </a:rPr>
              <a:t>enia</a:t>
            </a:r>
            <a:r>
              <a:rPr lang="en-US" sz="2000" i="1" dirty="0">
                <a:cs typeface="Times New Roman" panose="02020603050405020304" pitchFamily="18" charset="0"/>
              </a:rPr>
              <a:t> </a:t>
            </a:r>
            <a:r>
              <a:rPr lang="en-US" sz="2000" i="1" dirty="0" err="1">
                <a:cs typeface="Times New Roman" panose="02020603050405020304" pitchFamily="18" charset="0"/>
              </a:rPr>
              <a:t>străzilor</a:t>
            </a:r>
            <a:endParaRPr lang="ru-RU" sz="2000" dirty="0"/>
          </a:p>
          <a:p>
            <a:endParaRPr lang="ro-RO" dirty="0"/>
          </a:p>
        </p:txBody>
      </p:sp>
      <p:pic>
        <p:nvPicPr>
          <p:cNvPr id="4"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7462" y="1792998"/>
            <a:ext cx="4148919" cy="4416592"/>
          </a:xfrm>
          <a:prstGeom prst="rect">
            <a:avLst/>
          </a:prstGeom>
        </p:spPr>
      </p:pic>
    </p:spTree>
    <p:extLst>
      <p:ext uri="{BB962C8B-B14F-4D97-AF65-F5344CB8AC3E}">
        <p14:creationId xmlns:p14="http://schemas.microsoft.com/office/powerpoint/2010/main" val="39998732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114"/>
            <a:ext cx="10515600" cy="1081538"/>
          </a:xfrm>
        </p:spPr>
        <p:txBody>
          <a:bodyPr/>
          <a:lstStyle/>
          <a:p>
            <a:r>
              <a:rPr lang="ro-RO" b="1" i="1" dirty="0"/>
              <a:t>Zona Metropolitană Tokyo</a:t>
            </a:r>
          </a:p>
        </p:txBody>
      </p:sp>
      <p:sp>
        <p:nvSpPr>
          <p:cNvPr id="3" name="Content Placeholder 2"/>
          <p:cNvSpPr>
            <a:spLocks noGrp="1"/>
          </p:cNvSpPr>
          <p:nvPr>
            <p:ph idx="1"/>
          </p:nvPr>
        </p:nvSpPr>
        <p:spPr>
          <a:xfrm>
            <a:off x="838199" y="1337481"/>
            <a:ext cx="6763603" cy="4839482"/>
          </a:xfrm>
        </p:spPr>
        <p:txBody>
          <a:bodyPr>
            <a:normAutofit/>
          </a:bodyPr>
          <a:lstStyle/>
          <a:p>
            <a:pPr lvl="0" algn="just"/>
            <a:r>
              <a:rPr lang="ro-RO" sz="2400" b="1" i="1" dirty="0">
                <a:cs typeface="Times New Roman" panose="02020603050405020304" pitchFamily="18" charset="0"/>
              </a:rPr>
              <a:t>are cea mai mare economie metropolitană din lume</a:t>
            </a:r>
            <a:endParaRPr lang="ro-RO" sz="2400" dirty="0">
              <a:cs typeface="Times New Roman" panose="02020603050405020304" pitchFamily="18" charset="0"/>
            </a:endParaRPr>
          </a:p>
          <a:p>
            <a:pPr lvl="0" algn="just"/>
            <a:r>
              <a:rPr lang="ro-RO" sz="2400" dirty="0">
                <a:cs typeface="Times New Roman" panose="02020603050405020304" pitchFamily="18" charset="0"/>
              </a:rPr>
              <a:t>populația - 39 milioane persoane</a:t>
            </a:r>
          </a:p>
          <a:p>
            <a:pPr lvl="0" algn="just"/>
            <a:r>
              <a:rPr lang="ro-RO" sz="2400" dirty="0">
                <a:cs typeface="Times New Roman" panose="02020603050405020304" pitchFamily="18" charset="0"/>
              </a:rPr>
              <a:t>PIB - 2 trilioane dolari (2012) </a:t>
            </a:r>
          </a:p>
          <a:p>
            <a:pPr lvl="0" algn="just"/>
            <a:r>
              <a:rPr lang="ro-RO" sz="2400" dirty="0">
                <a:cs typeface="Times New Roman" panose="02020603050405020304" pitchFamily="18" charset="0"/>
              </a:rPr>
              <a:t>51 de companii enumerate în </a:t>
            </a:r>
            <a:r>
              <a:rPr lang="ro-RO" sz="2400" b="1" i="1" dirty="0">
                <a:cs typeface="Times New Roman" panose="02020603050405020304" pitchFamily="18" charset="0"/>
              </a:rPr>
              <a:t>Fortune Global 500</a:t>
            </a:r>
            <a:r>
              <a:rPr lang="ro-RO" sz="2400" dirty="0">
                <a:cs typeface="Times New Roman" panose="02020603050405020304" pitchFamily="18" charset="0"/>
              </a:rPr>
              <a:t> au sediul în Tokyo</a:t>
            </a:r>
          </a:p>
          <a:p>
            <a:pPr lvl="0" algn="just"/>
            <a:r>
              <a:rPr lang="ro-RO" sz="2400" dirty="0">
                <a:cs typeface="Times New Roman" panose="02020603050405020304" pitchFamily="18" charset="0"/>
              </a:rPr>
              <a:t>un important centru financiar internațional</a:t>
            </a:r>
          </a:p>
          <a:p>
            <a:pPr lvl="0" algn="just"/>
            <a:r>
              <a:rPr lang="ro-RO" sz="2400" dirty="0">
                <a:cs typeface="Times New Roman" panose="02020603050405020304" pitchFamily="18" charset="0"/>
              </a:rPr>
              <a:t>găzduiește sediile multor dintre cele mai mari bănci de investiții și companii de asigurări</a:t>
            </a:r>
          </a:p>
          <a:p>
            <a:pPr lvl="0" algn="just"/>
            <a:r>
              <a:rPr lang="ro-RO" sz="2400" dirty="0">
                <a:cs typeface="Times New Roman" panose="02020603050405020304" pitchFamily="18" charset="0"/>
              </a:rPr>
              <a:t>servește drept nod central pentru transport, electrocasnice, presa, industria de radiodifuziune</a:t>
            </a:r>
            <a:endParaRPr lang="ro-RO" sz="2400" dirty="0"/>
          </a:p>
          <a:p>
            <a:pPr lvl="0" algn="just"/>
            <a:endParaRPr lang="en-US" sz="2400" dirty="0"/>
          </a:p>
          <a:p>
            <a:endParaRPr lang="ro-RO" dirty="0"/>
          </a:p>
        </p:txBody>
      </p:sp>
      <p:sp>
        <p:nvSpPr>
          <p:cNvPr id="5" name="Rectangle 4"/>
          <p:cNvSpPr/>
          <p:nvPr/>
        </p:nvSpPr>
        <p:spPr>
          <a:xfrm>
            <a:off x="7861110" y="450375"/>
            <a:ext cx="4230807" cy="5336275"/>
          </a:xfrm>
          <a:prstGeom prst="rect">
            <a:avLst/>
          </a:prstGeom>
          <a:blipFill>
            <a:blip r:embed="rId2">
              <a:extLst>
                <a:ext uri="{28A0092B-C50C-407E-A947-70E740481C1C}">
                  <a14:useLocalDpi xmlns:a14="http://schemas.microsoft.com/office/drawing/2010/main" val="0"/>
                </a:ext>
              </a:extLst>
            </a:blip>
            <a:srcRect/>
            <a:stretch>
              <a:fillRect l="-8000" r="-8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63472156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452</TotalTime>
  <Words>5634</Words>
  <Application>Microsoft Office PowerPoint</Application>
  <PresentationFormat>Ecran lat</PresentationFormat>
  <Paragraphs>494</Paragraphs>
  <Slides>56</Slides>
  <Notes>5</Notes>
  <HiddenSlides>0</HiddenSlides>
  <MMClips>0</MMClips>
  <ScaleCrop>false</ScaleCrop>
  <HeadingPairs>
    <vt:vector size="6" baseType="variant">
      <vt:variant>
        <vt:lpstr>Fonturi utilizate</vt:lpstr>
      </vt:variant>
      <vt:variant>
        <vt:i4>7</vt:i4>
      </vt:variant>
      <vt:variant>
        <vt:lpstr>Temă</vt:lpstr>
      </vt:variant>
      <vt:variant>
        <vt:i4>1</vt:i4>
      </vt:variant>
      <vt:variant>
        <vt:lpstr>Titluri diapozitive</vt:lpstr>
      </vt:variant>
      <vt:variant>
        <vt:i4>56</vt:i4>
      </vt:variant>
    </vt:vector>
  </HeadingPairs>
  <TitlesOfParts>
    <vt:vector size="64" baseType="lpstr">
      <vt:lpstr>Arial</vt:lpstr>
      <vt:lpstr>Calibri</vt:lpstr>
      <vt:lpstr>Century Gothic</vt:lpstr>
      <vt:lpstr>Tahoma</vt:lpstr>
      <vt:lpstr>Times New Roman</vt:lpstr>
      <vt:lpstr>Wingdings</vt:lpstr>
      <vt:lpstr>Wingdings 3</vt:lpstr>
      <vt:lpstr>Wisp</vt:lpstr>
      <vt:lpstr> REGIUNEA, UNITATEA ECONOMICĂ A ECONOMIEI GLOBALE suport de curs </vt:lpstr>
      <vt:lpstr>CUPRINS</vt:lpstr>
      <vt:lpstr>OBIECTIVELE CURSULUI</vt:lpstr>
      <vt:lpstr>Regiunea - concept</vt:lpstr>
      <vt:lpstr>Regiunea - concept</vt:lpstr>
      <vt:lpstr>Regiunea – stadii de evoluție</vt:lpstr>
      <vt:lpstr>Regiunea – stadii de evoluție</vt:lpstr>
      <vt:lpstr>Regiunea - concept</vt:lpstr>
      <vt:lpstr>Creșterea economică a regiunii</vt:lpstr>
      <vt:lpstr>Regionalizare vs. regionalism</vt:lpstr>
      <vt:lpstr>Regionalizare vs. regionalism</vt:lpstr>
      <vt:lpstr>Regionalizare vs. regionalism</vt:lpstr>
      <vt:lpstr>Nivele de integrare economică regională</vt:lpstr>
      <vt:lpstr>Nivele de integrare regională</vt:lpstr>
      <vt:lpstr>Acordul comercial UE – Mexic</vt:lpstr>
      <vt:lpstr>Nivele de integrare regională</vt:lpstr>
      <vt:lpstr>Nivele de integrare regională</vt:lpstr>
      <vt:lpstr>Nivele de integrare regională</vt:lpstr>
      <vt:lpstr>Nivele de integrare regională</vt:lpstr>
      <vt:lpstr>Nivele de integrare regională</vt:lpstr>
      <vt:lpstr>Nivele de integrare regională</vt:lpstr>
      <vt:lpstr>Integrarea economică – pro şi contra</vt:lpstr>
      <vt:lpstr>Integrarea economică – pro şi contra</vt:lpstr>
      <vt:lpstr>Principalele blocuri economice</vt:lpstr>
      <vt:lpstr>Regionalizare vs.  globalizare</vt:lpstr>
      <vt:lpstr>Relația globalizare – regionalizare. Perspective de analiză</vt:lpstr>
      <vt:lpstr>Relația globalizare – regionalizare. Perspective de analiză</vt:lpstr>
      <vt:lpstr>Relația globalizare – regionalizare. Perspective de analiză</vt:lpstr>
      <vt:lpstr>Relația globalizare – regionalizare. Perspective de analiză</vt:lpstr>
      <vt:lpstr>Relația globalizare – regionalizare. Perspective de analiză</vt:lpstr>
      <vt:lpstr>Relația globalizare – regionalizare. Perspective de analiză</vt:lpstr>
      <vt:lpstr>Noul regionalism</vt:lpstr>
      <vt:lpstr>Noul regionalism</vt:lpstr>
      <vt:lpstr>Noul regionalism</vt:lpstr>
      <vt:lpstr>Noul regionalism - componente</vt:lpstr>
      <vt:lpstr>Formarea grupărilor regionale - cauze</vt:lpstr>
      <vt:lpstr>Grupările regionale –trăsături specifice</vt:lpstr>
      <vt:lpstr>Grupările regionale –trăsături specifice</vt:lpstr>
      <vt:lpstr>Noul regionalism - componente</vt:lpstr>
      <vt:lpstr>Statul-regiune</vt:lpstr>
      <vt:lpstr>Statul-regiune</vt:lpstr>
      <vt:lpstr>Caracteristicile statului-regiune  (Kenichi Ohmae, The Next Global Stage. Challenges and Opportunities in Our Borderless World. New Jersey: Wharton School Publishing, 2005)</vt:lpstr>
      <vt:lpstr>Caracteristicile statului-regiune</vt:lpstr>
      <vt:lpstr>Statul-regiune. Concepte asimilate</vt:lpstr>
      <vt:lpstr>Polul de creștere</vt:lpstr>
      <vt:lpstr>Zona economică specială</vt:lpstr>
      <vt:lpstr>Coridorul de dezvoltare</vt:lpstr>
      <vt:lpstr>Cluster-ul</vt:lpstr>
      <vt:lpstr>Statul-regiune</vt:lpstr>
      <vt:lpstr>Exemple de succes</vt:lpstr>
      <vt:lpstr>Medicon Valley</vt:lpstr>
      <vt:lpstr>Medicon Valley</vt:lpstr>
      <vt:lpstr>Bangalore (India)</vt:lpstr>
      <vt:lpstr>Bangalore (India)</vt:lpstr>
      <vt:lpstr>Zona Metropolitană Tokyo</vt:lpstr>
      <vt:lpstr>Zona Metropolitană Tokyo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Regiunea, unitatea economică a economiei globale</dc:title>
  <dc:creator>Windows User</dc:creator>
  <cp:lastModifiedBy>Florentina Chirodea</cp:lastModifiedBy>
  <cp:revision>48</cp:revision>
  <dcterms:created xsi:type="dcterms:W3CDTF">2020-12-05T08:27:18Z</dcterms:created>
  <dcterms:modified xsi:type="dcterms:W3CDTF">2021-04-28T13:41:37Z</dcterms:modified>
</cp:coreProperties>
</file>